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handoutMasterIdLst>
    <p:handoutMasterId r:id="rId77"/>
  </p:handoutMasterIdLst>
  <p:sldIdLst>
    <p:sldId id="256" r:id="rId3"/>
    <p:sldId id="441" r:id="rId4"/>
    <p:sldId id="268" r:id="rId5"/>
    <p:sldId id="269" r:id="rId6"/>
    <p:sldId id="282" r:id="rId7"/>
    <p:sldId id="283" r:id="rId8"/>
    <p:sldId id="281" r:id="rId9"/>
    <p:sldId id="372" r:id="rId11"/>
    <p:sldId id="284" r:id="rId12"/>
    <p:sldId id="286" r:id="rId13"/>
    <p:sldId id="285" r:id="rId14"/>
    <p:sldId id="287" r:id="rId15"/>
    <p:sldId id="289" r:id="rId16"/>
    <p:sldId id="310" r:id="rId17"/>
    <p:sldId id="290" r:id="rId18"/>
    <p:sldId id="445" r:id="rId19"/>
    <p:sldId id="339" r:id="rId20"/>
    <p:sldId id="375" r:id="rId21"/>
    <p:sldId id="280" r:id="rId22"/>
    <p:sldId id="376" r:id="rId23"/>
    <p:sldId id="377" r:id="rId24"/>
    <p:sldId id="308" r:id="rId25"/>
    <p:sldId id="392" r:id="rId26"/>
    <p:sldId id="293" r:id="rId27"/>
    <p:sldId id="309" r:id="rId28"/>
    <p:sldId id="291" r:id="rId29"/>
    <p:sldId id="294" r:id="rId30"/>
    <p:sldId id="311" r:id="rId31"/>
    <p:sldId id="295" r:id="rId32"/>
    <p:sldId id="296" r:id="rId33"/>
    <p:sldId id="393" r:id="rId34"/>
    <p:sldId id="316" r:id="rId35"/>
    <p:sldId id="317" r:id="rId36"/>
    <p:sldId id="312" r:id="rId37"/>
    <p:sldId id="259" r:id="rId38"/>
    <p:sldId id="314" r:id="rId39"/>
    <p:sldId id="313" r:id="rId40"/>
    <p:sldId id="260" r:id="rId41"/>
    <p:sldId id="261" r:id="rId42"/>
    <p:sldId id="262" r:id="rId43"/>
    <p:sldId id="266" r:id="rId44"/>
    <p:sldId id="263" r:id="rId45"/>
    <p:sldId id="318" r:id="rId46"/>
    <p:sldId id="438" r:id="rId47"/>
    <p:sldId id="264" r:id="rId48"/>
    <p:sldId id="265" r:id="rId49"/>
    <p:sldId id="315" r:id="rId50"/>
    <p:sldId id="267" r:id="rId51"/>
    <p:sldId id="337" r:id="rId52"/>
    <p:sldId id="341" r:id="rId53"/>
    <p:sldId id="378" r:id="rId54"/>
    <p:sldId id="379" r:id="rId55"/>
    <p:sldId id="380" r:id="rId56"/>
    <p:sldId id="381" r:id="rId57"/>
    <p:sldId id="440" r:id="rId58"/>
    <p:sldId id="382" r:id="rId59"/>
    <p:sldId id="340" r:id="rId60"/>
    <p:sldId id="342" r:id="rId61"/>
    <p:sldId id="343" r:id="rId62"/>
    <p:sldId id="344" r:id="rId63"/>
    <p:sldId id="345" r:id="rId64"/>
    <p:sldId id="384" r:id="rId65"/>
    <p:sldId id="383" r:id="rId66"/>
    <p:sldId id="388" r:id="rId67"/>
    <p:sldId id="385" r:id="rId68"/>
    <p:sldId id="386" r:id="rId69"/>
    <p:sldId id="387" r:id="rId70"/>
    <p:sldId id="389" r:id="rId71"/>
    <p:sldId id="390" r:id="rId72"/>
    <p:sldId id="391" r:id="rId73"/>
    <p:sldId id="439" r:id="rId74"/>
    <p:sldId id="395" r:id="rId75"/>
    <p:sldId id="444" r:id="rId7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2278" autoAdjust="0"/>
    <p:restoredTop sz="94660"/>
  </p:normalViewPr>
  <p:slideViewPr>
    <p:cSldViewPr snapToGrid="0" showGuides="1">
      <p:cViewPr varScale="1">
        <p:scale>
          <a:sx n="117" d="100"/>
          <a:sy n="117" d="100"/>
        </p:scale>
        <p:origin x="510" y="102"/>
      </p:cViewPr>
      <p:guideLst>
        <p:guide orient="horz" pos="2085"/>
        <p:guide pos="3839"/>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0" Type="http://schemas.openxmlformats.org/officeDocument/2006/relationships/tableStyles" Target="tableStyles.xml"/><Relationship Id="rId8" Type="http://schemas.openxmlformats.org/officeDocument/2006/relationships/slide" Target="slides/slide6.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handoutMaster" Target="handoutMasters/handoutMaster1.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en-US"/>
          </a:p>
        </p:txBody>
      </p:sp>
      <p:sp>
        <p:nvSpPr>
          <p:cNvPr id="3" name="Date Placeholder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en-US" smtClean="0"/>
            </a:fld>
            <a:endParaRPr lang="en-US"/>
          </a:p>
        </p:txBody>
      </p:sp>
      <p:sp>
        <p:nvSpPr>
          <p:cNvPr id="4" name="Footer Placeholder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en-US"/>
          </a:p>
        </p:txBody>
      </p:sp>
      <p:sp>
        <p:nvSpPr>
          <p:cNvPr id="5" name="Slide Number Placeholder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Slide Number Placehold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en-US" smtClean="0"/>
            </a:fld>
            <a:endParaRPr lang="en-US"/>
          </a:p>
        </p:txBody>
      </p:sp>
      <p:sp>
        <p:nvSpPr>
          <p:cNvPr id="4" name="Slide Image Placeho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 Placehold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мещающий образ слайда 1"/>
          <p:cNvSpPr/>
          <p:nvPr>
            <p:ph type="sldImg" idx="2"/>
          </p:nvPr>
        </p:nvSpPr>
        <p:spPr/>
      </p:sp>
      <p:sp>
        <p:nvSpPr>
          <p:cNvPr id="3" name="Замещающий текст 2"/>
          <p:cNvSpPr/>
          <p:nvPr>
            <p:ph type="body" idx="3"/>
          </p:nvPr>
        </p:nvSpPr>
        <p:spPr/>
        <p:txBody>
          <a:bodyPr/>
          <a:p>
            <a:endParaRPr lang="ru-RU"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мещающий номер слайда 1"/>
          <p:cNvSpPr/>
          <p:nvPr>
            <p:ph type="sldNum" sz="quarter" idx="2"/>
          </p:nvPr>
        </p:nvSpPr>
        <p:spPr/>
        <p:txBody>
          <a:bodyPr/>
          <a:p>
            <a:pPr lvl="0" algn="r"/>
            <a:fld id="{9A0DB2DC-4C9A-4742-B13C-FB6460FD3503}" type="slidenum">
              <a:rPr lang="ru-RU" sz="1200" dirty="0"/>
            </a:fld>
            <a:endParaRPr lang="ru-RU" sz="1200" dirty="0"/>
          </a:p>
        </p:txBody>
      </p:sp>
      <p:sp>
        <p:nvSpPr>
          <p:cNvPr id="39938" name="Замещающий образ слайда 39937"/>
          <p:cNvSpPr>
            <a:spLocks noRot="1" noTextEdit="1"/>
          </p:cNvSpPr>
          <p:nvPr>
            <p:ph type="sldImg"/>
          </p:nvPr>
        </p:nvSpPr>
        <p:spPr/>
      </p:sp>
      <p:sp>
        <p:nvSpPr>
          <p:cNvPr id="39939" name="Замещающий текст 39938"/>
          <p:cNvSpPr>
            <a:spLocks noGrp="1"/>
          </p:cNvSpPr>
          <p:nvPr>
            <p:ph type="body" idx="1"/>
          </p:nvPr>
        </p:nvSpPr>
        <p:spPr/>
        <p:txBody>
          <a:bodyPr/>
          <a:p>
            <a:pPr lvl="0"/>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мещающий номер слайда 1"/>
          <p:cNvSpPr/>
          <p:nvPr>
            <p:ph type="sldNum" sz="quarter" idx="2"/>
          </p:nvPr>
        </p:nvSpPr>
        <p:spPr/>
        <p:txBody>
          <a:bodyPr/>
          <a:p>
            <a:pPr lvl="0" algn="r"/>
            <a:fld id="{9A0DB2DC-4C9A-4742-B13C-FB6460FD3503}" type="slidenum">
              <a:rPr lang="ru-RU" sz="1200" dirty="0"/>
            </a:fld>
            <a:endParaRPr lang="ru-RU" sz="1200" dirty="0"/>
          </a:p>
        </p:txBody>
      </p:sp>
      <p:sp>
        <p:nvSpPr>
          <p:cNvPr id="33794" name="Замещающий образ слайда 33793"/>
          <p:cNvSpPr>
            <a:spLocks noRot="1" noTextEdit="1"/>
          </p:cNvSpPr>
          <p:nvPr>
            <p:ph type="sldImg"/>
          </p:nvPr>
        </p:nvSpPr>
        <p:spPr/>
      </p:sp>
      <p:sp>
        <p:nvSpPr>
          <p:cNvPr id="33795" name="Замещающий текст 33794"/>
          <p:cNvSpPr>
            <a:spLocks noGrp="1"/>
          </p:cNvSpPr>
          <p:nvPr>
            <p:ph type="body" idx="1"/>
          </p:nvPr>
        </p:nvSpPr>
        <p:spPr/>
        <p:txBody>
          <a:bodyPr/>
          <a:p>
            <a:pPr lvl="0"/>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мещающий номер слайда 1"/>
          <p:cNvSpPr/>
          <p:nvPr>
            <p:ph type="sldNum" sz="quarter" idx="2"/>
          </p:nvPr>
        </p:nvSpPr>
        <p:spPr/>
        <p:txBody>
          <a:bodyPr/>
          <a:p>
            <a:pPr lvl="0" algn="r"/>
            <a:fld id="{9A0DB2DC-4C9A-4742-B13C-FB6460FD3503}" type="slidenum">
              <a:rPr lang="ru-RU" sz="1200" dirty="0"/>
            </a:fld>
            <a:endParaRPr lang="ru-RU" sz="1200" dirty="0"/>
          </a:p>
        </p:txBody>
      </p:sp>
      <p:sp>
        <p:nvSpPr>
          <p:cNvPr id="41986" name="Замещающий образ слайда 41985"/>
          <p:cNvSpPr>
            <a:spLocks noRot="1" noTextEdit="1"/>
          </p:cNvSpPr>
          <p:nvPr>
            <p:ph type="sldImg"/>
          </p:nvPr>
        </p:nvSpPr>
        <p:spPr/>
      </p:sp>
      <p:sp>
        <p:nvSpPr>
          <p:cNvPr id="41987" name="Замещающий текст 41986"/>
          <p:cNvSpPr>
            <a:spLocks noGrp="1"/>
          </p:cNvSpPr>
          <p:nvPr>
            <p:ph type="body" idx="1"/>
          </p:nvPr>
        </p:nvSpPr>
        <p:spPr/>
        <p:txBody>
          <a:bodyPr/>
          <a:p>
            <a:pPr lvl="0"/>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мещающий номер слайда 1"/>
          <p:cNvSpPr/>
          <p:nvPr>
            <p:ph type="sldNum" sz="quarter" idx="2"/>
          </p:nvPr>
        </p:nvSpPr>
        <p:spPr/>
        <p:txBody>
          <a:bodyPr/>
          <a:p>
            <a:pPr lvl="0" algn="r"/>
            <a:fld id="{9A0DB2DC-4C9A-4742-B13C-FB6460FD3503}" type="slidenum">
              <a:rPr lang="ru-RU" sz="1200" dirty="0"/>
            </a:fld>
            <a:endParaRPr lang="ru-RU" sz="1200" dirty="0"/>
          </a:p>
        </p:txBody>
      </p:sp>
      <p:sp>
        <p:nvSpPr>
          <p:cNvPr id="12290" name="Замещающий образ слайда 12289"/>
          <p:cNvSpPr>
            <a:spLocks noRot="1" noTextEdit="1"/>
          </p:cNvSpPr>
          <p:nvPr>
            <p:ph type="sldImg"/>
          </p:nvPr>
        </p:nvSpPr>
        <p:spPr/>
      </p:sp>
      <p:sp>
        <p:nvSpPr>
          <p:cNvPr id="12291" name="Замещающий текст 12290"/>
          <p:cNvSpPr>
            <a:spLocks noGrp="1"/>
          </p:cNvSpPr>
          <p:nvPr>
            <p:ph type="body" idx="1"/>
          </p:nvPr>
        </p:nvSpPr>
        <p:spPr/>
        <p:txBody>
          <a:bodyPr/>
          <a:p>
            <a:pPr lvl="0"/>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мещающий образ слайда 1"/>
          <p:cNvSpPr/>
          <p:nvPr>
            <p:ph type="sldImg" idx="2"/>
          </p:nvPr>
        </p:nvSpPr>
        <p:spPr/>
      </p:sp>
      <p:sp>
        <p:nvSpPr>
          <p:cNvPr id="3" name="Замещающий текст 2"/>
          <p:cNvSpPr/>
          <p:nvPr>
            <p:ph type="body" idx="3"/>
          </p:nvPr>
        </p:nvSpPr>
        <p:spPr/>
        <p:txBody>
          <a:bodyPr/>
          <a:p>
            <a:endParaRPr lang="ru-RU"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322962"/>
            <a:ext cx="9144000" cy="2187001"/>
          </a:xfrm>
        </p:spPr>
        <p:txBody>
          <a:bodyPr anchor="b">
            <a:normAutofit/>
          </a:bodyPr>
          <a:lstStyle>
            <a:lvl1pPr algn="ctr">
              <a:lnSpc>
                <a:spcPct val="130000"/>
              </a:lnSpc>
              <a:defRPr sz="6000">
                <a:effectLst/>
                <a:latin typeface="Calibri Light" panose="020F0302020204030204" pitchFamily="34" charset="0"/>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60FBDFE-C587-4B4C-A407-44438C67B59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E70B2-8BF9-45C0-BB95-33D1B9D3A854}" type="slidenum">
              <a:rPr lang="en-US" smtClean="0"/>
            </a:fld>
            <a:endParaRPr lang="en-US"/>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Calibri Light" panose="020F0302020204030204" pitchFamily="34" charset="0"/>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60FBDFE-C587-4B4C-A407-44438C67B59E}"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AE70B2-8BF9-45C0-BB95-33D1B9D3A854}" type="slidenum">
              <a:rPr lang="en-US" smtClean="0"/>
            </a:fld>
            <a:endParaRPr lang="en-US"/>
          </a:p>
        </p:txBody>
      </p:sp>
      <p:sp>
        <p:nvSpPr>
          <p:cNvPr id="7" name="Content Placeholder 6"/>
          <p:cNvSpPr>
            <a:spLocks noGrp="1"/>
          </p:cNvSpPr>
          <p:nvPr>
            <p:ph sz="quarter" idx="13"/>
          </p:nvPr>
        </p:nvSpPr>
        <p:spPr>
          <a:xfrm>
            <a:off x="838200" y="551543"/>
            <a:ext cx="10515600" cy="5558971"/>
          </a:xfrm>
        </p:spPr>
        <p:txBody>
          <a:bodyPr/>
          <a:lstStyle/>
          <a:p>
            <a:pPr lvl="0"/>
            <a:r>
              <a:rPr lang="en-US" dirty="0">
                <a:sym typeface="+mn-ea"/>
              </a:rPr>
              <a:t>Click to edit Master text styles</a:t>
            </a:r>
            <a:endParaRPr lang="en-US" dirty="0"/>
          </a:p>
          <a:p>
            <a:pPr lvl="1"/>
            <a:r>
              <a:rPr lang="en-US" dirty="0">
                <a:sym typeface="+mn-ea"/>
              </a:rPr>
              <a:t>Second level</a:t>
            </a:r>
            <a:endParaRPr lang="en-US" dirty="0"/>
          </a:p>
          <a:p>
            <a:pPr lvl="2"/>
            <a:r>
              <a:rPr lang="en-US" dirty="0">
                <a:sym typeface="+mn-ea"/>
              </a:rPr>
              <a:t>Third level</a:t>
            </a:r>
            <a:endParaRPr lang="en-US" dirty="0"/>
          </a:p>
          <a:p>
            <a:pPr lvl="3"/>
            <a:r>
              <a:rPr lang="en-US" dirty="0">
                <a:sym typeface="+mn-ea"/>
              </a:rPr>
              <a:t>Fourth level</a:t>
            </a:r>
            <a:endParaRPr lang="en-US" dirty="0"/>
          </a:p>
          <a:p>
            <a:pPr lvl="4"/>
            <a:r>
              <a:rPr lang="en-US" dirty="0">
                <a:sym typeface="+mn-ea"/>
              </a:rPr>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chart" preserve="1">
  <p:cSld name="Заголовок и диаграмм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иаграмма 2"/>
          <p:cNvSpPr>
            <a:spLocks noGrp="1"/>
          </p:cNvSpPr>
          <p:nvPr>
            <p:ph type="chart" idx="1"/>
          </p:nvPr>
        </p:nvSpPr>
        <p:spPr/>
        <p:txBody>
          <a:bodyPr/>
          <a:lstStyle/>
          <a:p>
            <a:endParaRPr lang="ru-RU"/>
          </a:p>
        </p:txBody>
      </p:sp>
      <p:sp>
        <p:nvSpPr>
          <p:cNvPr id="4" name="Дата 3"/>
          <p:cNvSpPr>
            <a:spLocks noGrp="1"/>
          </p:cNvSpPr>
          <p:nvPr>
            <p:ph type="dt" sz="half" idx="10"/>
          </p:nvPr>
        </p:nvSpPr>
        <p:spPr/>
        <p:txBody>
          <a:bodyPr/>
          <a:lstStyle/>
          <a:p>
            <a:pPr lvl="0"/>
            <a:fld id="{BB962C8B-B14F-4D97-AF65-F5344CB8AC3E}" type="datetime1">
              <a:rPr lang="ru-RU"/>
            </a:fld>
            <a:endParaRPr lang="ru-RU"/>
          </a:p>
        </p:txBody>
      </p:sp>
      <p:sp>
        <p:nvSpPr>
          <p:cNvPr id="5" name="Нижний колонтитул 4"/>
          <p:cNvSpPr>
            <a:spLocks noGrp="1"/>
          </p:cNvSpPr>
          <p:nvPr>
            <p:ph type="ftr" sz="quarter" idx="11"/>
          </p:nvPr>
        </p:nvSpPr>
        <p:spPr/>
        <p:txBody>
          <a:bodyPr/>
          <a:lstStyle/>
          <a:p>
            <a:pPr lvl="0"/>
            <a:endParaRPr lang="ru-RU"/>
          </a:p>
        </p:txBody>
      </p:sp>
      <p:sp>
        <p:nvSpPr>
          <p:cNvPr id="6" name="Номер слайда 5"/>
          <p:cNvSpPr>
            <a:spLocks noGrp="1"/>
          </p:cNvSpPr>
          <p:nvPr>
            <p:ph type="sldNum" sz="quarter" idx="12"/>
          </p:nvPr>
        </p:nvSpPr>
        <p:spPr/>
        <p:txBody>
          <a:bodyPr/>
          <a:lstStyle/>
          <a:p>
            <a:pPr lvl="0"/>
            <a:fld id="{9A0DB2DC-4C9A-4742-B13C-FB6460FD3503}" type="slidenum">
              <a:rPr lang="ru-RU"/>
            </a:fld>
            <a:endParaRPr lang="ru-RU"/>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Заголовок, схема или организационная диаграмм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Рисунок SmartArt 2"/>
          <p:cNvSpPr>
            <a:spLocks noGrp="1"/>
          </p:cNvSpPr>
          <p:nvPr>
            <p:ph type="pic" idx="1"/>
          </p:nvPr>
        </p:nvSpPr>
        <p:spPr/>
        <p:txBody>
          <a:bodyPr/>
          <a:lstStyle/>
          <a:p>
            <a:endParaRPr lang="ru-RU"/>
          </a:p>
        </p:txBody>
      </p:sp>
      <p:sp>
        <p:nvSpPr>
          <p:cNvPr id="4" name="Дата 3"/>
          <p:cNvSpPr>
            <a:spLocks noGrp="1"/>
          </p:cNvSpPr>
          <p:nvPr>
            <p:ph type="dt" sz="half" idx="10"/>
          </p:nvPr>
        </p:nvSpPr>
        <p:spPr/>
        <p:txBody>
          <a:bodyPr/>
          <a:lstStyle/>
          <a:p>
            <a:pPr lvl="0"/>
            <a:fld id="{BB962C8B-B14F-4D97-AF65-F5344CB8AC3E}" type="datetime1">
              <a:rPr lang="ru-RU"/>
            </a:fld>
            <a:endParaRPr lang="ru-RU"/>
          </a:p>
        </p:txBody>
      </p:sp>
      <p:sp>
        <p:nvSpPr>
          <p:cNvPr id="5" name="Нижний колонтитул 4"/>
          <p:cNvSpPr>
            <a:spLocks noGrp="1"/>
          </p:cNvSpPr>
          <p:nvPr>
            <p:ph type="ftr" sz="quarter" idx="11"/>
          </p:nvPr>
        </p:nvSpPr>
        <p:spPr/>
        <p:txBody>
          <a:bodyPr/>
          <a:lstStyle/>
          <a:p>
            <a:pPr lvl="0"/>
            <a:endParaRPr lang="ru-RU"/>
          </a:p>
        </p:txBody>
      </p:sp>
      <p:sp>
        <p:nvSpPr>
          <p:cNvPr id="6" name="Номер слайда 5"/>
          <p:cNvSpPr>
            <a:spLocks noGrp="1"/>
          </p:cNvSpPr>
          <p:nvPr>
            <p:ph type="sldNum" sz="quarter" idx="12"/>
          </p:nvPr>
        </p:nvSpPr>
        <p:spPr/>
        <p:txBody>
          <a:bodyPr/>
          <a:lstStyle/>
          <a:p>
            <a:pPr lvl="0"/>
            <a:fld id="{9A0DB2DC-4C9A-4742-B13C-FB6460FD3503}" type="slidenum">
              <a:rPr lang="ru-RU"/>
            </a:fld>
            <a:endParaRPr lang="ru-R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4" name="Объект 3"/>
          <p:cNvSpPr>
            <a:spLocks noGrp="1"/>
          </p:cNvSpPr>
          <p:nvPr>
            <p:ph sz="quarter" idx="2"/>
          </p:nvPr>
        </p:nvSpPr>
        <p:spPr>
          <a:xfrm>
            <a:off x="6172200" y="1825625"/>
            <a:ext cx="5181600" cy="2098675"/>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5" name="Объект 4"/>
          <p:cNvSpPr>
            <a:spLocks noGrp="1"/>
          </p:cNvSpPr>
          <p:nvPr>
            <p:ph sz="quarter" idx="3"/>
          </p:nvPr>
        </p:nvSpPr>
        <p:spPr>
          <a:xfrm>
            <a:off x="6172200" y="4076700"/>
            <a:ext cx="5181600" cy="2100263"/>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6" name="Дата 5"/>
          <p:cNvSpPr>
            <a:spLocks noGrp="1"/>
          </p:cNvSpPr>
          <p:nvPr>
            <p:ph type="dt" sz="half" idx="10"/>
          </p:nvPr>
        </p:nvSpPr>
        <p:spPr/>
        <p:txBody>
          <a:bodyPr/>
          <a:lstStyle/>
          <a:p>
            <a:pPr lvl="0"/>
            <a:endParaRPr lang="ru-RU"/>
          </a:p>
        </p:txBody>
      </p:sp>
      <p:sp>
        <p:nvSpPr>
          <p:cNvPr id="7" name="Нижний колонтитул 6"/>
          <p:cNvSpPr>
            <a:spLocks noGrp="1"/>
          </p:cNvSpPr>
          <p:nvPr>
            <p:ph type="ftr" sz="quarter" idx="11"/>
          </p:nvPr>
        </p:nvSpPr>
        <p:spPr/>
        <p:txBody>
          <a:bodyPr/>
          <a:lstStyle/>
          <a:p>
            <a:pPr lvl="0"/>
            <a:endParaRPr lang="ru-RU"/>
          </a:p>
        </p:txBody>
      </p:sp>
      <p:sp>
        <p:nvSpPr>
          <p:cNvPr id="8" name="Номер слайда 7"/>
          <p:cNvSpPr>
            <a:spLocks noGrp="1"/>
          </p:cNvSpPr>
          <p:nvPr>
            <p:ph type="sldNum" sz="quarter" idx="12"/>
          </p:nvPr>
        </p:nvSpPr>
        <p:spPr/>
        <p:txBody>
          <a:bodyPr/>
          <a:lstStyle/>
          <a:p>
            <a:pPr lvl="0"/>
            <a:fld id="{9A0DB2DC-4C9A-4742-B13C-FB6460FD3503}" type="slidenum">
              <a:rPr lang="ru-RU"/>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1325563"/>
          </a:xfrm>
        </p:spPr>
        <p:txBody>
          <a:bodyPr anchor="ctr" anchorCtr="0">
            <a:normAutofit/>
          </a:bodyPr>
          <a:lstStyle>
            <a:lvl1pPr>
              <a:defRPr sz="4400" b="1">
                <a:effectLst/>
                <a:latin typeface="Calibri Light" panose="020F030202020403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latin typeface="Calibri Light" panose="020F0302020204030204" pitchFamily="34" charset="0"/>
                <a:cs typeface="Calibri Light" panose="020F0302020204030204" pitchFamily="34" charset="0"/>
              </a:defRPr>
            </a:lvl1pPr>
            <a:lvl2pPr>
              <a:defRPr sz="2400">
                <a:solidFill>
                  <a:schemeClr val="tx1">
                    <a:lumMod val="75000"/>
                    <a:lumOff val="25000"/>
                  </a:schemeClr>
                </a:solidFill>
                <a:latin typeface="Calibri Light" panose="020F0302020204030204" pitchFamily="34" charset="0"/>
                <a:cs typeface="Calibri Light" panose="020F0302020204030204" pitchFamily="34" charset="0"/>
              </a:defRPr>
            </a:lvl2pPr>
            <a:lvl3pPr>
              <a:defRPr sz="2000">
                <a:solidFill>
                  <a:schemeClr val="tx1">
                    <a:lumMod val="75000"/>
                    <a:lumOff val="25000"/>
                  </a:schemeClr>
                </a:solidFill>
                <a:latin typeface="Calibri Light" panose="020F0302020204030204" pitchFamily="34" charset="0"/>
                <a:cs typeface="Calibri Light" panose="020F0302020204030204" pitchFamily="34" charset="0"/>
              </a:defRPr>
            </a:lvl3pPr>
            <a:lvl4pPr>
              <a:defRPr sz="1800">
                <a:solidFill>
                  <a:schemeClr val="tx1">
                    <a:lumMod val="75000"/>
                    <a:lumOff val="25000"/>
                  </a:schemeClr>
                </a:solidFill>
                <a:latin typeface="Calibri Light" panose="020F0302020204030204" pitchFamily="34" charset="0"/>
                <a:cs typeface="Calibri Light" panose="020F0302020204030204" pitchFamily="34" charset="0"/>
              </a:defRPr>
            </a:lvl4pPr>
            <a:lvl5pPr>
              <a:defRPr sz="1800">
                <a:solidFill>
                  <a:schemeClr val="tx1">
                    <a:lumMod val="75000"/>
                    <a:lumOff val="25000"/>
                  </a:schemeClr>
                </a:solidFill>
                <a:latin typeface="Calibri Light" panose="020F0302020204030204" pitchFamily="34" charset="0"/>
                <a:cs typeface="Calibri Light" panose="020F0302020204030204" pitchFamily="34" charset="0"/>
              </a:defRPr>
            </a:lvl5pPr>
          </a:lstStyle>
          <a:p>
            <a:pPr lvl="0"/>
            <a:r>
              <a:rPr lang="en-US" dirty="0" smtClean="0"/>
              <a:t>Click to edit Master text styles</a:t>
            </a:r>
            <a:endParaRPr lang="en-US" dirty="0" smtClean="0"/>
          </a:p>
          <a:p>
            <a:pPr lvl="1"/>
            <a:r>
              <a:rPr lang="en-US" dirty="0"/>
              <a:t>Second level </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760FBDFE-C587-4B4C-A407-44438C67B59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3750945"/>
            <a:ext cx="9843135" cy="811530"/>
          </a:xfrm>
        </p:spPr>
        <p:txBody>
          <a:bodyPr anchor="b">
            <a:noAutofit/>
          </a:bodyPr>
          <a:lstStyle>
            <a:lvl1pPr>
              <a:defRPr sz="6000">
                <a:effectLst/>
              </a:defRPr>
            </a:lvl1pPr>
          </a:lstStyle>
          <a:p>
            <a:r>
              <a:rPr lang="en-US" dirty="0" smtClean="0">
                <a:sym typeface="+mn-ea"/>
              </a:rPr>
              <a:t>Click to edit Master title style</a:t>
            </a:r>
            <a:endParaRPr lang="en-US" dirty="0" smtClean="0">
              <a:sym typeface="+mn-ea"/>
            </a:endParaRPr>
          </a:p>
        </p:txBody>
      </p:sp>
      <p:sp>
        <p:nvSpPr>
          <p:cNvPr id="3" name="Text Placeholder 2"/>
          <p:cNvSpPr>
            <a:spLocks noGrp="1"/>
          </p:cNvSpPr>
          <p:nvPr>
            <p:ph type="body" idx="1"/>
          </p:nvPr>
        </p:nvSpPr>
        <p:spPr>
          <a:xfrm>
            <a:off x="831850" y="4610028"/>
            <a:ext cx="7321550" cy="647555"/>
          </a:xfrm>
        </p:spPr>
        <p:txBody>
          <a:bodyPr>
            <a:noAutofit/>
          </a:bodyPr>
          <a:lstStyle>
            <a:lvl1pPr marL="0" indent="0">
              <a:buNone/>
              <a:defRPr sz="24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endParaRPr lang="en-US" dirty="0"/>
          </a:p>
        </p:txBody>
      </p:sp>
      <p:sp>
        <p:nvSpPr>
          <p:cNvPr id="4" name="Slide Number Placeholder 3"/>
          <p:cNvSpPr>
            <a:spLocks noGrp="1"/>
          </p:cNvSpPr>
          <p:nvPr>
            <p:ph type="dt" sz="half" idx="10"/>
          </p:nvPr>
        </p:nvSpPr>
        <p:spPr/>
        <p:txBody>
          <a:bodyPr/>
          <a:lstStyle/>
          <a:p>
            <a:fld id="{760FBDFE-C587-4B4C-A407-44438C67B59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1325563"/>
          </a:xfrm>
        </p:spPr>
        <p:txBody>
          <a:bodyPr>
            <a:normAutofit/>
          </a:bodyPr>
          <a:lstStyle>
            <a:lvl1pPr>
              <a:defRPr sz="4400" b="0" i="0">
                <a:effectLst/>
              </a:defRPr>
            </a:lvl1pPr>
          </a:lstStyle>
          <a:p>
            <a:r>
              <a:rPr lang="en-US" dirty="0" smtClean="0">
                <a:sym typeface="+mn-ea"/>
              </a:rPr>
              <a:t>Click to edit Master title style</a:t>
            </a:r>
            <a:endParaRPr lang="en-US" dirty="0"/>
          </a:p>
        </p:txBody>
      </p:sp>
      <p:sp>
        <p:nvSpPr>
          <p:cNvPr id="3" name="Content Placeholder 2"/>
          <p:cNvSpPr>
            <a:spLocks noGrp="1"/>
          </p:cNvSpPr>
          <p:nvPr>
            <p:ph sz="half" idx="1"/>
          </p:nvPr>
        </p:nvSpPr>
        <p:spPr>
          <a:xfrm>
            <a:off x="647700" y="1825625"/>
            <a:ext cx="5181600" cy="4351338"/>
          </a:xfrm>
        </p:spPr>
        <p:txBody>
          <a:bodyPr>
            <a:normAutofit/>
          </a:bodyPr>
          <a:lstStyle>
            <a:lvl1pPr>
              <a:lnSpc>
                <a:spcPct val="150000"/>
              </a:lnSpc>
              <a:defRPr sz="2800">
                <a:solidFill>
                  <a:schemeClr val="tx1">
                    <a:lumMod val="75000"/>
                    <a:lumOff val="25000"/>
                  </a:schemeClr>
                </a:solidFill>
                <a:latin typeface="Calibri Light" panose="020F0302020204030204" pitchFamily="34" charset="0"/>
                <a:cs typeface="Calibri Light" panose="020F0302020204030204" pitchFamily="34" charset="0"/>
              </a:defRPr>
            </a:lvl1pPr>
            <a:lvl2pPr>
              <a:lnSpc>
                <a:spcPct val="150000"/>
              </a:lnSpc>
              <a:defRPr sz="2400">
                <a:solidFill>
                  <a:schemeClr val="tx1">
                    <a:lumMod val="75000"/>
                    <a:lumOff val="25000"/>
                  </a:schemeClr>
                </a:solidFill>
                <a:latin typeface="Calibri Light" panose="020F0302020204030204" pitchFamily="34" charset="0"/>
                <a:cs typeface="Calibri Light" panose="020F0302020204030204" pitchFamily="34" charset="0"/>
              </a:defRPr>
            </a:lvl2pPr>
            <a:lvl3pPr>
              <a:lnSpc>
                <a:spcPct val="150000"/>
              </a:lnSpc>
              <a:defRPr sz="2000">
                <a:solidFill>
                  <a:schemeClr val="tx1">
                    <a:lumMod val="75000"/>
                    <a:lumOff val="25000"/>
                  </a:schemeClr>
                </a:solidFill>
                <a:latin typeface="Calibri Light" panose="020F0302020204030204" pitchFamily="34" charset="0"/>
                <a:cs typeface="Calibri Light" panose="020F0302020204030204" pitchFamily="34" charset="0"/>
              </a:defRPr>
            </a:lvl3pPr>
            <a:lvl4pPr>
              <a:lnSpc>
                <a:spcPct val="150000"/>
              </a:lnSpc>
              <a:defRPr sz="1800">
                <a:solidFill>
                  <a:schemeClr val="tx1">
                    <a:lumMod val="75000"/>
                    <a:lumOff val="25000"/>
                  </a:schemeClr>
                </a:solidFill>
                <a:latin typeface="Calibri Light" panose="020F0302020204030204" pitchFamily="34" charset="0"/>
                <a:cs typeface="Calibri Light" panose="020F0302020204030204" pitchFamily="34" charset="0"/>
              </a:defRPr>
            </a:lvl4pPr>
            <a:lvl5pPr>
              <a:lnSpc>
                <a:spcPct val="150000"/>
              </a:lnSpc>
              <a:defRPr sz="1800">
                <a:solidFill>
                  <a:schemeClr val="tx1">
                    <a:lumMod val="75000"/>
                    <a:lumOff val="25000"/>
                  </a:schemeClr>
                </a:solidFill>
                <a:latin typeface="Calibri Light" panose="020F0302020204030204" pitchFamily="34" charset="0"/>
                <a:cs typeface="Calibri Light" panose="020F0302020204030204"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5981700" y="1825625"/>
            <a:ext cx="5181600" cy="4351338"/>
          </a:xfrm>
        </p:spPr>
        <p:txBody>
          <a:bodyPr>
            <a:normAutofit/>
          </a:bodyPr>
          <a:lstStyle>
            <a:lvl1pPr>
              <a:lnSpc>
                <a:spcPct val="150000"/>
              </a:lnSpc>
              <a:defRPr kumimoji="0" lang="en-US" sz="2800" b="0" i="0" u="none" strike="noStrike" kern="1200" cap="none" spc="0" normalizeH="0" baseline="0" noProof="1" dirty="0">
                <a:solidFill>
                  <a:schemeClr val="tx1">
                    <a:lumMod val="75000"/>
                    <a:lumOff val="25000"/>
                  </a:schemeClr>
                </a:solidFill>
                <a:latin typeface="Calibri Light" panose="020F0302020204030204" pitchFamily="34" charset="0"/>
                <a:ea typeface="+mn-ea"/>
                <a:cs typeface="+mn-cs"/>
              </a:defRPr>
            </a:lvl1pPr>
            <a:lvl2pPr>
              <a:lnSpc>
                <a:spcPct val="150000"/>
              </a:lnSpc>
              <a:defRPr sz="2400">
                <a:solidFill>
                  <a:schemeClr val="tx1">
                    <a:lumMod val="75000"/>
                    <a:lumOff val="25000"/>
                  </a:schemeClr>
                </a:solidFill>
              </a:defRPr>
            </a:lvl2pPr>
            <a:lvl3pPr>
              <a:lnSpc>
                <a:spcPct val="150000"/>
              </a:lnSpc>
              <a:defRPr sz="2000">
                <a:solidFill>
                  <a:schemeClr val="tx1">
                    <a:lumMod val="75000"/>
                    <a:lumOff val="25000"/>
                  </a:schemeClr>
                </a:solidFill>
              </a:defRPr>
            </a:lvl3pPr>
            <a:lvl4pPr>
              <a:lnSpc>
                <a:spcPct val="150000"/>
              </a:lnSpc>
              <a:defRPr sz="2000">
                <a:solidFill>
                  <a:schemeClr val="tx1">
                    <a:lumMod val="75000"/>
                    <a:lumOff val="25000"/>
                  </a:schemeClr>
                </a:solidFill>
              </a:defRPr>
            </a:lvl4pPr>
            <a:lvl5pPr>
              <a:lnSpc>
                <a:spcPct val="150000"/>
              </a:lnSpc>
              <a:defRPr sz="2000">
                <a:solidFill>
                  <a:schemeClr val="tx1">
                    <a:lumMod val="75000"/>
                    <a:lumOff val="25000"/>
                  </a:schemeClr>
                </a:solidFill>
              </a:defRPr>
            </a:lvl5pPr>
          </a:lstStyle>
          <a:p>
            <a:pPr lvl="0"/>
            <a:r>
              <a:rPr lang="en-US" dirty="0"/>
              <a:t>Click to edit Master text styles</a:t>
            </a:r>
            <a:endParaRPr lang="en-US" dirty="0"/>
          </a:p>
          <a:p>
            <a:pPr lvl="1"/>
            <a:r>
              <a:rPr lang="en-US" dirty="0">
                <a:sym typeface="+mn-ea"/>
              </a:rPr>
              <a:t>Second level</a:t>
            </a:r>
            <a:endParaRPr lang="en-US" dirty="0"/>
          </a:p>
          <a:p>
            <a:pPr lvl="2"/>
            <a:r>
              <a:rPr lang="en-US" dirty="0">
                <a:sym typeface="+mn-ea"/>
              </a:rPr>
              <a:t>Third level</a:t>
            </a:r>
            <a:endParaRPr lang="en-US" dirty="0"/>
          </a:p>
          <a:p>
            <a:pPr lvl="3"/>
            <a:r>
              <a:rPr lang="en-US" dirty="0">
                <a:sym typeface="+mn-ea"/>
              </a:rPr>
              <a:t>Fourth level</a:t>
            </a:r>
            <a:endParaRPr lang="en-US" dirty="0"/>
          </a:p>
          <a:p>
            <a:pPr lvl="4"/>
            <a:r>
              <a:rPr lang="en-US" dirty="0">
                <a:sym typeface="+mn-ea"/>
              </a:rPr>
              <a:t>Fifth level</a:t>
            </a:r>
            <a:endParaRPr lang="en-US" dirty="0"/>
          </a:p>
        </p:txBody>
      </p:sp>
      <p:sp>
        <p:nvSpPr>
          <p:cNvPr id="5" name="Date Placeholder 4"/>
          <p:cNvSpPr>
            <a:spLocks noGrp="1"/>
          </p:cNvSpPr>
          <p:nvPr>
            <p:ph type="dt" sz="half" idx="10"/>
          </p:nvPr>
        </p:nvSpPr>
        <p:spPr/>
        <p:txBody>
          <a:bodyPr/>
          <a:lstStyle/>
          <a:p>
            <a:fld id="{760FBDFE-C587-4B4C-A407-44438C67B59E}"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sz="4400"/>
            </a:lvl1pPr>
          </a:lstStyle>
          <a:p>
            <a:r>
              <a:rPr lang="en-US" dirty="0" smtClean="0">
                <a:sym typeface="+mn-ea"/>
              </a:rPr>
              <a:t>Click to edit Master title style</a:t>
            </a:r>
            <a:endParaRPr lang="en-US"/>
          </a:p>
        </p:txBody>
      </p:sp>
      <p:sp>
        <p:nvSpPr>
          <p:cNvPr id="3" name="Text Placeholder 2"/>
          <p:cNvSpPr>
            <a:spLocks noGrp="1"/>
          </p:cNvSpPr>
          <p:nvPr>
            <p:ph type="body" idx="1"/>
          </p:nvPr>
        </p:nvSpPr>
        <p:spPr>
          <a:xfrm>
            <a:off x="839788" y="1744961"/>
            <a:ext cx="5157787" cy="823912"/>
          </a:xfrm>
        </p:spPr>
        <p:txBody>
          <a:bodyPr anchor="b"/>
          <a:lstStyle>
            <a:lvl1pPr marL="0" indent="0">
              <a:buNone/>
              <a:defRPr sz="2400" b="1">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839788" y="2615609"/>
            <a:ext cx="5157787" cy="3574054"/>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atin typeface="Calibri Light" panose="020F0302020204030204" pitchFamily="34" charset="0"/>
                <a:cs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6" name="内容占位符 5"/>
          <p:cNvSpPr>
            <a:spLocks noGrp="1"/>
          </p:cNvSpPr>
          <p:nvPr>
            <p:ph sz="quarter" idx="4"/>
          </p:nvPr>
        </p:nvSpPr>
        <p:spPr>
          <a:xfrm>
            <a:off x="6172200" y="2615609"/>
            <a:ext cx="5183188" cy="3574054"/>
          </a:xfrm>
        </p:spPr>
        <p:txBody>
          <a:bodyPr/>
          <a:lstStyle/>
          <a:p>
            <a:pPr lvl="0"/>
            <a:r>
              <a:rPr lang="en-US" dirty="0">
                <a:sym typeface="+mn-ea"/>
              </a:rPr>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a:lstStyle/>
          <a:p>
            <a:fld id="{760FBDFE-C587-4B4C-A407-44438C67B59E}"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normAutofit/>
          </a:bodyPr>
          <a:lstStyle>
            <a:lvl1pPr algn="ctr">
              <a:defRPr sz="4400" b="0">
                <a:effectLst/>
                <a:latin typeface="Calibri Light" panose="020F0302020204030204" pitchFamily="34" charset="0"/>
                <a:cs typeface="Calibri Light" panose="020F0302020204030204" pitchFamily="34" charset="0"/>
              </a:defRPr>
            </a:lvl1p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760FBDFE-C587-4B4C-A407-44438C67B59E}"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FBDFE-C587-4B4C-A407-44438C67B59E}"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6747" y="127000"/>
            <a:ext cx="4165200" cy="1600200"/>
          </a:xfrm>
        </p:spPr>
        <p:txBody>
          <a:bodyPr anchor="ctr" anchorCtr="0">
            <a:normAutofit/>
          </a:bodyPr>
          <a:lstStyle>
            <a:lvl1pPr>
              <a:defRPr sz="3200" b="0">
                <a:effectLst/>
                <a:latin typeface="Calibri Light" panose="020F0302020204030204" pitchFamily="34" charset="0"/>
                <a:cs typeface="Calibri Light" panose="020F0302020204030204" pitchFamily="34" charset="0"/>
              </a:defRPr>
            </a:lvl1pPr>
          </a:lstStyle>
          <a:p>
            <a:r>
              <a:rPr lang="en-US" dirty="0"/>
              <a:t>Click to edit Master title style</a:t>
            </a:r>
            <a:endParaRPr lang="en-US" dirty="0"/>
          </a:p>
        </p:txBody>
      </p:sp>
      <p:sp>
        <p:nvSpPr>
          <p:cNvPr id="3" name="Picture Placeholder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9EFD9D74-47D9-4702-A33C-335B63B48DBF}"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BC47A4-756D-490B-A52F-7D9E2C9FC05F}"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24484" y="365125"/>
            <a:ext cx="1529316" cy="5811838"/>
          </a:xfrm>
        </p:spPr>
        <p:txBody>
          <a:bodyPr vert="eaVert">
            <a:normAutofit/>
          </a:bodyPr>
          <a:lstStyle>
            <a:lvl1pPr>
              <a:defRPr sz="4400"/>
            </a:lvl1pPr>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8879958" cy="5811838"/>
          </a:xfrm>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760FBDFE-C587-4B4C-A407-44438C67B59E}"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E70B2-8BF9-45C0-BB95-33D1B9D3A85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a:p>
          <a:p>
            <a:pPr lvl="3"/>
            <a:r>
              <a:rPr lang="en-US" dirty="0" smtClean="0"/>
              <a:t>Fourth level</a:t>
            </a:r>
            <a:endParaRPr lang="en-US" dirty="0"/>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baseline="0">
                <a:solidFill>
                  <a:schemeClr val="tx1">
                    <a:tint val="75000"/>
                  </a:schemeClr>
                </a:solidFill>
              </a:defRPr>
            </a:lvl1pPr>
          </a:lstStyle>
          <a:p>
            <a:fld id="{760FBDFE-C587-4B4C-A407-44438C67B59E}" type="datetimeFigureOut">
              <a:rPr lang="en-US" smtClean="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Calibri Light" panose="020F0302020204030204" pitchFamily="34" charset="0"/>
                <a:cs typeface="Calibri Light" panose="020F030202020403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latin typeface="Calibri Light" panose="020F0302020204030204" pitchFamily="34" charset="0"/>
                <a:cs typeface="Calibri Light" panose="020F0302020204030204" pitchFamily="34" charset="0"/>
              </a:defRPr>
            </a:lvl1pPr>
          </a:lstStyle>
          <a:p>
            <a:fld id="{49AE70B2-8BF9-45C0-BB95-33D1B9D3A854}"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000" kern="1200">
          <a:solidFill>
            <a:schemeClr val="tx1"/>
          </a:solidFill>
          <a:latin typeface="Calibri Light" panose="020F0302020204030204" pitchFamily="34" charset="0"/>
          <a:ea typeface="+mj-ea"/>
          <a:cs typeface="+mj-cs"/>
        </a:defRPr>
      </a:lvl1pPr>
    </p:titleStyle>
    <p:body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2800" b="0" kern="1200">
          <a:solidFill>
            <a:schemeClr val="tx1"/>
          </a:solidFill>
          <a:latin typeface="Calibri Light" panose="020F03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Calibri Light" panose="020F03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effectLst/>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effectLst/>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effectLst/>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tiff"/><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6.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0.png"/><Relationship Id="rId3" Type="http://schemas.openxmlformats.org/officeDocument/2006/relationships/image" Target="file:///C:\Users\polyd\AppData\Local\Temp\wps\INetCache\632e16332b33640e1996d57c7d5f474c" TargetMode="External"/><Relationship Id="rId2" Type="http://schemas.openxmlformats.org/officeDocument/2006/relationships/image" Target="../media/image19.jpeg"/><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3.emf"/><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image" Target="../media/image29.wmf"/><Relationship Id="rId2" Type="http://schemas.openxmlformats.org/officeDocument/2006/relationships/image" Target="../media/image28.png"/><Relationship Id="rId1" Type="http://schemas.openxmlformats.org/officeDocument/2006/relationships/image" Target="../media/image2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emf"/></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png"/><Relationship Id="rId1" Type="http://schemas.openxmlformats.org/officeDocument/2006/relationships/image" Target="../media/image1.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emf"/></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5.emf"/><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9.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8785" y="2033905"/>
            <a:ext cx="11496675" cy="2186940"/>
          </a:xfrm>
        </p:spPr>
        <p:txBody>
          <a:bodyPr>
            <a:normAutofit/>
            <a:scene3d>
              <a:camera prst="orthographicFront"/>
              <a:lightRig rig="threePt" dir="t"/>
            </a:scene3d>
          </a:bodyPr>
          <a:lstStyle/>
          <a:p>
            <a:r>
              <a:rPr lang="en-US" sz="4445" b="1">
                <a:solidFill>
                  <a:schemeClr val="tx1"/>
                </a:solidFill>
                <a:effectLst>
                  <a:outerShdw blurRad="38100" dist="19050" dir="2700000" algn="tl" rotWithShape="0">
                    <a:schemeClr val="dk1">
                      <a:alpha val="40000"/>
                    </a:schemeClr>
                  </a:outerShdw>
                </a:effectLst>
              </a:rPr>
              <a:t>Организация мониторинга гидробиологических систем в Кандалакшском заповеднике</a:t>
            </a:r>
            <a:endParaRPr lang="en-US" sz="4445" b="1">
              <a:solidFill>
                <a:schemeClr val="tx1"/>
              </a:solidFill>
              <a:effectLst>
                <a:outerShdw blurRad="38100" dist="19050" dir="2700000" algn="tl" rotWithShape="0">
                  <a:schemeClr val="dk1">
                    <a:alpha val="40000"/>
                  </a:schemeClr>
                </a:outerShdw>
              </a:effectLst>
            </a:endParaRPr>
          </a:p>
        </p:txBody>
      </p:sp>
      <p:sp>
        <p:nvSpPr>
          <p:cNvPr id="5" name="Subtitle 4"/>
          <p:cNvSpPr>
            <a:spLocks noGrp="1"/>
          </p:cNvSpPr>
          <p:nvPr>
            <p:ph type="subTitle" idx="1"/>
          </p:nvPr>
        </p:nvSpPr>
        <p:spPr>
          <a:xfrm>
            <a:off x="1524000" y="4313238"/>
            <a:ext cx="9144000" cy="1655762"/>
          </a:xfrm>
        </p:spPr>
        <p:txBody>
          <a:bodyPr/>
          <a:lstStyle/>
          <a:p>
            <a:r>
              <a:rPr lang="en-US">
                <a:sym typeface="+mn-ea"/>
              </a:rPr>
              <a:t>теория, примеры и работа над ошибками</a:t>
            </a:r>
            <a:endParaRPr lang="en-US"/>
          </a:p>
          <a:p>
            <a:endParaRPr lang="en-US"/>
          </a:p>
        </p:txBody>
      </p:sp>
      <p:sp>
        <p:nvSpPr>
          <p:cNvPr id="3" name="Текстовое поле 2"/>
          <p:cNvSpPr txBox="1"/>
          <p:nvPr/>
        </p:nvSpPr>
        <p:spPr>
          <a:xfrm>
            <a:off x="7272020" y="782320"/>
            <a:ext cx="4663440" cy="922020"/>
          </a:xfrm>
          <a:prstGeom prst="rect">
            <a:avLst/>
          </a:prstGeom>
          <a:noFill/>
        </p:spPr>
        <p:txBody>
          <a:bodyPr wrap="square" rtlCol="0">
            <a:spAutoFit/>
          </a:bodyPr>
          <a:p>
            <a:r>
              <a:rPr lang="ru-RU" altLang="en-US"/>
              <a:t>- Большая Белая Птица, куда мы летим?</a:t>
            </a:r>
            <a:endParaRPr lang="ru-RU" altLang="en-US"/>
          </a:p>
          <a:p>
            <a:r>
              <a:rPr lang="ru-RU" altLang="en-US"/>
              <a:t>- Да кто его знает... Инстинкт...</a:t>
            </a:r>
            <a:endParaRPr lang="ru-RU" altLang="en-US"/>
          </a:p>
          <a:p>
            <a:pPr algn="r"/>
            <a:r>
              <a:rPr lang="ru-RU" altLang="en-US"/>
              <a:t>(из анекдота)</a:t>
            </a:r>
            <a:endParaRPr lang="ru-RU"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0515600" cy="1325563"/>
          </a:xfrm>
        </p:spPr>
        <p:txBody>
          <a:bodyPr>
            <a:normAutofit fontScale="90000"/>
          </a:bodyPr>
          <a:p>
            <a:r>
              <a:rPr lang="ru-RU" altLang="ru-RU"/>
              <a:t>Состав смешанных поселений </a:t>
            </a:r>
            <a:br>
              <a:rPr lang="ru-RU" altLang="ru-RU"/>
            </a:br>
            <a:r>
              <a:rPr lang="en-US" altLang="ru-RU" i="1"/>
              <a:t>Mytilus edulis</a:t>
            </a:r>
            <a:r>
              <a:rPr lang="en-US" altLang="ru-RU"/>
              <a:t> </a:t>
            </a:r>
            <a:r>
              <a:rPr lang="ru-RU" altLang="ru-RU"/>
              <a:t>и </a:t>
            </a:r>
            <a:r>
              <a:rPr lang="en-US" altLang="ru-RU" i="1"/>
              <a:t>M.trossulus</a:t>
            </a:r>
            <a:r>
              <a:rPr lang="en-US" altLang="ru-RU"/>
              <a:t> </a:t>
            </a:r>
            <a:endParaRPr lang="en-US" altLang="ru-RU"/>
          </a:p>
        </p:txBody>
      </p:sp>
      <p:pic>
        <p:nvPicPr>
          <p:cNvPr id="4" name="Замещающее содержимое 3"/>
          <p:cNvPicPr>
            <a:picLocks noChangeAspect="1"/>
          </p:cNvPicPr>
          <p:nvPr/>
        </p:nvPicPr>
        <p:blipFill>
          <a:blip r:embed="rId1"/>
          <a:srcRect l="21409" t="18444" r="30077" b="17744"/>
          <a:stretch>
            <a:fillRect/>
          </a:stretch>
        </p:blipFill>
        <p:spPr>
          <a:xfrm>
            <a:off x="0" y="1226185"/>
            <a:ext cx="7611110" cy="5631815"/>
          </a:xfrm>
          <a:prstGeom prst="rect">
            <a:avLst/>
          </a:prstGeom>
        </p:spPr>
      </p:pic>
      <p:sp>
        <p:nvSpPr>
          <p:cNvPr id="5" name="Овал 4"/>
          <p:cNvSpPr/>
          <p:nvPr/>
        </p:nvSpPr>
        <p:spPr>
          <a:xfrm>
            <a:off x="2695575" y="165862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6" name="Овал 5"/>
          <p:cNvSpPr/>
          <p:nvPr/>
        </p:nvSpPr>
        <p:spPr>
          <a:xfrm>
            <a:off x="3002280" y="218376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7" name="Овал 6"/>
          <p:cNvSpPr/>
          <p:nvPr/>
        </p:nvSpPr>
        <p:spPr>
          <a:xfrm>
            <a:off x="3331210" y="256095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9" name="Овал 8"/>
          <p:cNvSpPr/>
          <p:nvPr/>
        </p:nvSpPr>
        <p:spPr>
          <a:xfrm>
            <a:off x="4135120" y="387286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3" name="Текстовое поле 2"/>
          <p:cNvSpPr txBox="1"/>
          <p:nvPr/>
        </p:nvSpPr>
        <p:spPr>
          <a:xfrm>
            <a:off x="7753350" y="1226185"/>
            <a:ext cx="4235450" cy="1938020"/>
          </a:xfrm>
          <a:prstGeom prst="rect">
            <a:avLst/>
          </a:prstGeom>
          <a:noFill/>
        </p:spPr>
        <p:txBody>
          <a:bodyPr wrap="square" rtlCol="0">
            <a:spAutoFit/>
          </a:bodyPr>
          <a:p>
            <a:pPr marL="342900" indent="-342900">
              <a:buFont typeface="Arial" panose="020B0604020202020204" pitchFamily="34" charset="0"/>
              <a:buChar char="•"/>
            </a:pPr>
            <a:r>
              <a:rPr lang="ru-RU" sz="2400"/>
              <a:t>Оцениваются частоты двух морфотипов мидий.</a:t>
            </a:r>
            <a:endParaRPr lang="ru-RU" sz="2400"/>
          </a:p>
          <a:p>
            <a:pPr marL="342900" indent="-342900">
              <a:buFont typeface="Arial" panose="020B0604020202020204" pitchFamily="34" charset="0"/>
              <a:buChar char="•"/>
            </a:pPr>
            <a:r>
              <a:rPr lang="ru-RU" sz="2400"/>
              <a:t>Позволяет оценить изменение соотношения обилий двух видов мидий.</a:t>
            </a:r>
            <a:endParaRPr lang="ru-RU" sz="2400"/>
          </a:p>
        </p:txBody>
      </p:sp>
      <p:pic>
        <p:nvPicPr>
          <p:cNvPr id="8" name="Замещающее содержимое 7"/>
          <p:cNvPicPr>
            <a:picLocks noChangeAspect="1"/>
          </p:cNvPicPr>
          <p:nvPr>
            <p:ph idx="1"/>
          </p:nvPr>
        </p:nvPicPr>
        <p:blipFill>
          <a:blip r:embed="rId2"/>
          <a:srcRect l="12839" t="38728" r="14924" b="18299"/>
          <a:stretch>
            <a:fillRect/>
          </a:stretch>
        </p:blipFill>
        <p:spPr>
          <a:xfrm>
            <a:off x="7753350" y="3573145"/>
            <a:ext cx="4125595" cy="16046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1544300" cy="1024890"/>
          </a:xfrm>
        </p:spPr>
        <p:txBody>
          <a:bodyPr>
            <a:normAutofit/>
          </a:bodyPr>
          <a:p>
            <a:r>
              <a:rPr lang="ru-RU" altLang="en-US">
                <a:sym typeface="+mn-ea"/>
              </a:rPr>
              <a:t>Структура поселений </a:t>
            </a:r>
            <a:r>
              <a:rPr lang="en-US" altLang="en-US" i="1">
                <a:sym typeface="+mn-ea"/>
              </a:rPr>
              <a:t>Macoma balthica</a:t>
            </a:r>
            <a:endParaRPr lang="en-US" altLang="en-US" i="1">
              <a:sym typeface="+mn-ea"/>
            </a:endParaRPr>
          </a:p>
        </p:txBody>
      </p:sp>
      <p:pic>
        <p:nvPicPr>
          <p:cNvPr id="4" name="Замещающее содержимое 3"/>
          <p:cNvPicPr>
            <a:picLocks noChangeAspect="1"/>
          </p:cNvPicPr>
          <p:nvPr/>
        </p:nvPicPr>
        <p:blipFill>
          <a:blip r:embed="rId1"/>
          <a:srcRect l="21409" t="18444" r="30077" b="17744"/>
          <a:stretch>
            <a:fillRect/>
          </a:stretch>
        </p:blipFill>
        <p:spPr>
          <a:xfrm>
            <a:off x="0" y="1226185"/>
            <a:ext cx="7611110" cy="5631815"/>
          </a:xfrm>
          <a:prstGeom prst="rect">
            <a:avLst/>
          </a:prstGeom>
        </p:spPr>
      </p:pic>
      <p:sp>
        <p:nvSpPr>
          <p:cNvPr id="8" name="Овал 7"/>
          <p:cNvSpPr/>
          <p:nvPr/>
        </p:nvSpPr>
        <p:spPr>
          <a:xfrm>
            <a:off x="4810125" y="256095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5" name="Овал 4"/>
          <p:cNvSpPr/>
          <p:nvPr/>
        </p:nvSpPr>
        <p:spPr>
          <a:xfrm>
            <a:off x="4810125" y="244348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3" name="Овал 2"/>
          <p:cNvSpPr/>
          <p:nvPr/>
        </p:nvSpPr>
        <p:spPr>
          <a:xfrm>
            <a:off x="4115435" y="407162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6" name="Овал 5"/>
          <p:cNvSpPr/>
          <p:nvPr/>
        </p:nvSpPr>
        <p:spPr>
          <a:xfrm>
            <a:off x="4467860" y="464756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7" name="Текстовое поле 6"/>
          <p:cNvSpPr txBox="1"/>
          <p:nvPr/>
        </p:nvSpPr>
        <p:spPr>
          <a:xfrm>
            <a:off x="7709535" y="1226185"/>
            <a:ext cx="4235450" cy="2306955"/>
          </a:xfrm>
          <a:prstGeom prst="rect">
            <a:avLst/>
          </a:prstGeom>
          <a:noFill/>
        </p:spPr>
        <p:txBody>
          <a:bodyPr wrap="square" rtlCol="0">
            <a:spAutoFit/>
          </a:bodyPr>
          <a:p>
            <a:r>
              <a:rPr lang="ru-RU" altLang="ru-RU" sz="2400"/>
              <a:t>Обилие и размерная структура поселений на нескольких литоральных илисто-песчаных пляжах.</a:t>
            </a:r>
            <a:endParaRPr lang="ru-RU" altLang="ru-RU" sz="2400"/>
          </a:p>
          <a:p>
            <a:r>
              <a:rPr lang="ru-RU" altLang="ru-RU" sz="2400"/>
              <a:t> </a:t>
            </a:r>
            <a:endParaRPr lang="ru-RU" altLang="ru-RU" sz="2400"/>
          </a:p>
          <a:p>
            <a:r>
              <a:rPr lang="ru-RU" altLang="ru-RU" sz="2400"/>
              <a:t>Начало наблюдений - 1991 год.</a:t>
            </a:r>
            <a:endParaRPr lang="ru-RU" altLang="ru-RU" sz="2400"/>
          </a:p>
        </p:txBody>
      </p:sp>
      <p:sp>
        <p:nvSpPr>
          <p:cNvPr id="9" name="Овал 8"/>
          <p:cNvSpPr/>
          <p:nvPr/>
        </p:nvSpPr>
        <p:spPr>
          <a:xfrm>
            <a:off x="4946650" y="256413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0" name="Овал 9"/>
          <p:cNvSpPr/>
          <p:nvPr/>
        </p:nvSpPr>
        <p:spPr>
          <a:xfrm>
            <a:off x="3870960" y="392239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pic>
        <p:nvPicPr>
          <p:cNvPr id="12" name="Изображение 11" descr="Macoma"/>
          <p:cNvPicPr>
            <a:picLocks noChangeAspect="1"/>
          </p:cNvPicPr>
          <p:nvPr/>
        </p:nvPicPr>
        <p:blipFill>
          <a:blip r:embed="rId2"/>
          <a:srcRect l="37625" t="30306" r="34347" b="38046"/>
          <a:stretch>
            <a:fillRect/>
          </a:stretch>
        </p:blipFill>
        <p:spPr>
          <a:xfrm>
            <a:off x="8081645" y="3734435"/>
            <a:ext cx="3462655" cy="29324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2120880" cy="1325880"/>
          </a:xfrm>
        </p:spPr>
        <p:txBody>
          <a:bodyPr>
            <a:normAutofit fontScale="90000"/>
          </a:bodyPr>
          <a:p>
            <a:r>
              <a:rPr lang="ru-RU" altLang="ru-RU"/>
              <a:t>Обилие сеголеток и взрослых особей </a:t>
            </a:r>
            <a:br>
              <a:rPr lang="ru-RU" altLang="ru-RU"/>
            </a:br>
            <a:r>
              <a:rPr lang="en-US" altLang="ru-RU" i="1"/>
              <a:t>Semibalanus balanoides</a:t>
            </a:r>
            <a:endParaRPr lang="en-US" altLang="ru-RU" i="1"/>
          </a:p>
        </p:txBody>
      </p:sp>
      <p:pic>
        <p:nvPicPr>
          <p:cNvPr id="4" name="Замещающее содержимое 3"/>
          <p:cNvPicPr>
            <a:picLocks noChangeAspect="1"/>
          </p:cNvPicPr>
          <p:nvPr/>
        </p:nvPicPr>
        <p:blipFill>
          <a:blip r:embed="rId1"/>
          <a:srcRect l="21409" t="18444" r="30077" b="17744"/>
          <a:stretch>
            <a:fillRect/>
          </a:stretch>
        </p:blipFill>
        <p:spPr>
          <a:xfrm>
            <a:off x="0" y="1226185"/>
            <a:ext cx="7611110" cy="5631815"/>
          </a:xfrm>
          <a:prstGeom prst="rect">
            <a:avLst/>
          </a:prstGeom>
        </p:spPr>
      </p:pic>
      <p:sp>
        <p:nvSpPr>
          <p:cNvPr id="5" name="Овал 4"/>
          <p:cNvSpPr/>
          <p:nvPr/>
        </p:nvSpPr>
        <p:spPr>
          <a:xfrm>
            <a:off x="4130040" y="387985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6" name="Овал 5"/>
          <p:cNvSpPr/>
          <p:nvPr/>
        </p:nvSpPr>
        <p:spPr>
          <a:xfrm>
            <a:off x="4130040" y="408559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7" name="Овал 6"/>
          <p:cNvSpPr/>
          <p:nvPr/>
        </p:nvSpPr>
        <p:spPr>
          <a:xfrm>
            <a:off x="3945890" y="404177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8" name="Овал 7"/>
          <p:cNvSpPr/>
          <p:nvPr/>
        </p:nvSpPr>
        <p:spPr>
          <a:xfrm>
            <a:off x="3902710" y="376237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3" name="Текстовое поле 2"/>
          <p:cNvSpPr txBox="1"/>
          <p:nvPr/>
        </p:nvSpPr>
        <p:spPr>
          <a:xfrm>
            <a:off x="7720965" y="1226185"/>
            <a:ext cx="4471670" cy="2676525"/>
          </a:xfrm>
          <a:prstGeom prst="rect">
            <a:avLst/>
          </a:prstGeom>
          <a:noFill/>
        </p:spPr>
        <p:txBody>
          <a:bodyPr wrap="square" rtlCol="0">
            <a:spAutoFit/>
          </a:bodyPr>
          <a:p>
            <a:pPr marL="342900" indent="-342900">
              <a:buFont typeface="Arial" panose="020B0604020202020204" pitchFamily="34" charset="0"/>
              <a:buChar char="•"/>
            </a:pPr>
            <a:r>
              <a:rPr lang="ru-RU" altLang="ru-RU" sz="2400"/>
              <a:t>Обилие сеголеток и взрослых на литоральных валунах.</a:t>
            </a:r>
            <a:endParaRPr lang="ru-RU" altLang="ru-RU" sz="2400"/>
          </a:p>
          <a:p>
            <a:pPr marL="342900" indent="-342900">
              <a:buFont typeface="Arial" panose="020B0604020202020204" pitchFamily="34" charset="0"/>
              <a:buChar char="•"/>
            </a:pPr>
            <a:r>
              <a:rPr lang="ru-RU" altLang="ru-RU" sz="2400"/>
              <a:t>Начало наблюдений </a:t>
            </a:r>
            <a:r>
              <a:rPr lang="ru-RU" sz="2400"/>
              <a:t>2012 </a:t>
            </a:r>
            <a:r>
              <a:rPr lang="ru-RU" altLang="ru-RU" sz="2400"/>
              <a:t>год.</a:t>
            </a:r>
            <a:endParaRPr lang="ru-RU" altLang="ru-RU" sz="2400"/>
          </a:p>
          <a:p>
            <a:pPr marL="342900" indent="-342900">
              <a:buFont typeface="Arial" panose="020B0604020202020204" pitchFamily="34" charset="0"/>
              <a:buChar char="•"/>
            </a:pPr>
            <a:r>
              <a:rPr lang="ru-RU" altLang="ru-RU" sz="2400"/>
              <a:t>Мониторинг полностью ведется волонтерами. В заповедник поступют готовые базы данных.</a:t>
            </a:r>
            <a:endParaRPr lang="ru-RU" altLang="ru-RU" sz="2400"/>
          </a:p>
        </p:txBody>
      </p:sp>
      <p:pic>
        <p:nvPicPr>
          <p:cNvPr id="9" name="Изображение 8" descr="IMG_20200713_170940"/>
          <p:cNvPicPr>
            <a:picLocks noChangeAspect="1"/>
          </p:cNvPicPr>
          <p:nvPr/>
        </p:nvPicPr>
        <p:blipFill>
          <a:blip r:embed="rId2"/>
          <a:srcRect t="16153" b="28509"/>
          <a:stretch>
            <a:fillRect/>
          </a:stretch>
        </p:blipFill>
        <p:spPr>
          <a:xfrm>
            <a:off x="8503920" y="3902710"/>
            <a:ext cx="2906395" cy="28600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2120880" cy="1325880"/>
          </a:xfrm>
        </p:spPr>
        <p:txBody>
          <a:bodyPr>
            <a:normAutofit fontScale="90000"/>
          </a:bodyPr>
          <a:p>
            <a:r>
              <a:rPr lang="ru-RU" altLang="ru-RU"/>
              <a:t>Обилие и размерно-возрастная структура хищных улиток </a:t>
            </a:r>
            <a:r>
              <a:rPr lang="en-US" altLang="ru-RU" i="1"/>
              <a:t>Amauropsis islandica</a:t>
            </a:r>
            <a:endParaRPr lang="en-US" altLang="ru-RU" i="1"/>
          </a:p>
        </p:txBody>
      </p:sp>
      <p:pic>
        <p:nvPicPr>
          <p:cNvPr id="4" name="Замещающее содержимое 3"/>
          <p:cNvPicPr>
            <a:picLocks noChangeAspect="1"/>
          </p:cNvPicPr>
          <p:nvPr/>
        </p:nvPicPr>
        <p:blipFill>
          <a:blip r:embed="rId1"/>
          <a:srcRect l="21409" t="18444" r="30077" b="17744"/>
          <a:stretch>
            <a:fillRect/>
          </a:stretch>
        </p:blipFill>
        <p:spPr>
          <a:xfrm>
            <a:off x="0" y="1226185"/>
            <a:ext cx="7611110" cy="5631815"/>
          </a:xfrm>
          <a:prstGeom prst="rect">
            <a:avLst/>
          </a:prstGeom>
        </p:spPr>
      </p:pic>
      <p:sp>
        <p:nvSpPr>
          <p:cNvPr id="6" name="Овал 5"/>
          <p:cNvSpPr/>
          <p:nvPr/>
        </p:nvSpPr>
        <p:spPr>
          <a:xfrm>
            <a:off x="4130040" y="408559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3" name="Овал 2"/>
          <p:cNvSpPr/>
          <p:nvPr/>
        </p:nvSpPr>
        <p:spPr>
          <a:xfrm>
            <a:off x="4439920" y="469265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5" name="Текстовое поле 4"/>
          <p:cNvSpPr txBox="1"/>
          <p:nvPr/>
        </p:nvSpPr>
        <p:spPr>
          <a:xfrm>
            <a:off x="7611110" y="1226185"/>
            <a:ext cx="4581525" cy="2306955"/>
          </a:xfrm>
          <a:prstGeom prst="rect">
            <a:avLst/>
          </a:prstGeom>
          <a:noFill/>
        </p:spPr>
        <p:txBody>
          <a:bodyPr wrap="square" rtlCol="0">
            <a:spAutoFit/>
          </a:bodyPr>
          <a:p>
            <a:pPr marL="342900" indent="-342900">
              <a:buFont typeface="Arial" panose="020B0604020202020204" pitchFamily="34" charset="0"/>
              <a:buChar char="•"/>
            </a:pPr>
            <a:r>
              <a:rPr lang="ru-RU" altLang="ru-RU" sz="2400"/>
              <a:t>Обилие и размерная структура улиток  в двух поселениях. </a:t>
            </a:r>
            <a:endParaRPr lang="ru-RU" altLang="ru-RU" sz="2400"/>
          </a:p>
          <a:p>
            <a:pPr marL="342900" indent="-342900">
              <a:buFont typeface="Arial" panose="020B0604020202020204" pitchFamily="34" charset="0"/>
              <a:buChar char="•"/>
            </a:pPr>
            <a:r>
              <a:rPr lang="ru-RU" altLang="ru-RU" sz="2400"/>
              <a:t>Мониторинг сопряжен с анализом поселений жертв (</a:t>
            </a:r>
            <a:r>
              <a:rPr lang="en-US" altLang="ru-RU" sz="2400" i="1"/>
              <a:t>Macoma balthica</a:t>
            </a:r>
            <a:r>
              <a:rPr lang="en-US" altLang="ru-RU" sz="2400"/>
              <a:t>).</a:t>
            </a:r>
            <a:endParaRPr lang="ru-RU" altLang="ru-RU" sz="2400"/>
          </a:p>
          <a:p>
            <a:pPr marL="342900" indent="-342900">
              <a:buFont typeface="Arial" panose="020B0604020202020204" pitchFamily="34" charset="0"/>
              <a:buChar char="•"/>
            </a:pPr>
            <a:r>
              <a:rPr lang="ru-RU" altLang="ru-RU" sz="2400"/>
              <a:t>Начало наблюдений 2001 год.</a:t>
            </a:r>
            <a:endParaRPr lang="ru-RU" altLang="ru-RU" sz="2400"/>
          </a:p>
        </p:txBody>
      </p:sp>
      <p:pic>
        <p:nvPicPr>
          <p:cNvPr id="7" name="Изображение 6" descr="Amauropsis_2"/>
          <p:cNvPicPr>
            <a:picLocks noChangeAspect="1"/>
          </p:cNvPicPr>
          <p:nvPr/>
        </p:nvPicPr>
        <p:blipFill>
          <a:blip r:embed="rId2"/>
          <a:stretch>
            <a:fillRect/>
          </a:stretch>
        </p:blipFill>
        <p:spPr>
          <a:xfrm>
            <a:off x="8092440" y="3723005"/>
            <a:ext cx="3796030" cy="30340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1714480" cy="1325880"/>
          </a:xfrm>
        </p:spPr>
        <p:txBody>
          <a:bodyPr>
            <a:noAutofit/>
          </a:bodyPr>
          <a:p>
            <a:r>
              <a:rPr lang="ru-RU" altLang="ru-RU" sz="3200"/>
              <a:t>Популяции массовых сублиторальных видов в районе прохождения фарватера в Западной Ряжковой Салме</a:t>
            </a:r>
            <a:endParaRPr lang="ru-RU" altLang="ru-RU" sz="3200"/>
          </a:p>
        </p:txBody>
      </p:sp>
      <p:pic>
        <p:nvPicPr>
          <p:cNvPr id="4" name="Замещающее содержимое 3"/>
          <p:cNvPicPr>
            <a:picLocks noChangeAspect="1"/>
          </p:cNvPicPr>
          <p:nvPr/>
        </p:nvPicPr>
        <p:blipFill>
          <a:blip r:embed="rId1"/>
          <a:srcRect l="21409" t="18444" r="30077" b="17744"/>
          <a:stretch>
            <a:fillRect/>
          </a:stretch>
        </p:blipFill>
        <p:spPr>
          <a:xfrm>
            <a:off x="0" y="1226185"/>
            <a:ext cx="7611110" cy="5631815"/>
          </a:xfrm>
          <a:prstGeom prst="rect">
            <a:avLst/>
          </a:prstGeom>
        </p:spPr>
      </p:pic>
      <p:sp>
        <p:nvSpPr>
          <p:cNvPr id="6" name="Овал 5"/>
          <p:cNvSpPr/>
          <p:nvPr/>
        </p:nvSpPr>
        <p:spPr>
          <a:xfrm>
            <a:off x="4109720" y="446151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5" name="Текстовое поле 4"/>
          <p:cNvSpPr txBox="1"/>
          <p:nvPr/>
        </p:nvSpPr>
        <p:spPr>
          <a:xfrm>
            <a:off x="7733030" y="1226185"/>
            <a:ext cx="4235450" cy="2676525"/>
          </a:xfrm>
          <a:prstGeom prst="rect">
            <a:avLst/>
          </a:prstGeom>
          <a:noFill/>
        </p:spPr>
        <p:txBody>
          <a:bodyPr wrap="square" rtlCol="0">
            <a:spAutoFit/>
          </a:bodyPr>
          <a:p>
            <a:pPr marL="342900" indent="-342900">
              <a:buFont typeface="Arial" panose="020B0604020202020204" pitchFamily="34" charset="0"/>
              <a:buChar char="•"/>
            </a:pPr>
            <a:r>
              <a:rPr lang="ru-RU" altLang="ru-RU" sz="2400"/>
              <a:t>Регулярные дражные сборы в сублиторали акватории, по которой проходит фарватер, обслуживающий порт «Витино».</a:t>
            </a:r>
            <a:endParaRPr lang="ru-RU" altLang="ru-RU" sz="2400"/>
          </a:p>
          <a:p>
            <a:pPr marL="342900" indent="-342900">
              <a:buFont typeface="Arial" panose="020B0604020202020204" pitchFamily="34" charset="0"/>
              <a:buChar char="•"/>
            </a:pPr>
            <a:r>
              <a:rPr lang="ru-RU" altLang="ru-RU" sz="2400"/>
              <a:t>Начало наблюдений 19</a:t>
            </a:r>
            <a:r>
              <a:rPr lang="ru-RU" altLang="en-US" sz="2400"/>
              <a:t>95</a:t>
            </a:r>
            <a:r>
              <a:rPr lang="ru-RU" altLang="ru-RU" sz="2400"/>
              <a:t> год.</a:t>
            </a:r>
            <a:endParaRPr lang="ru-RU" altLang="ru-RU" sz="2400"/>
          </a:p>
        </p:txBody>
      </p:sp>
      <p:sp>
        <p:nvSpPr>
          <p:cNvPr id="11" name="Текстовое поле 10"/>
          <p:cNvSpPr txBox="1"/>
          <p:nvPr/>
        </p:nvSpPr>
        <p:spPr>
          <a:xfrm>
            <a:off x="1882775" y="2434590"/>
            <a:ext cx="2597785" cy="368300"/>
          </a:xfrm>
          <a:prstGeom prst="rect">
            <a:avLst/>
          </a:prstGeom>
          <a:noFill/>
        </p:spPr>
        <p:txBody>
          <a:bodyPr wrap="square" rtlCol="0">
            <a:spAutoFit/>
          </a:bodyPr>
          <a:p>
            <a:r>
              <a:rPr lang="ru-RU" altLang="en-US">
                <a:solidFill>
                  <a:schemeClr val="bg1"/>
                </a:solidFill>
              </a:rPr>
              <a:t>Порт «Витино»</a:t>
            </a:r>
            <a:endParaRPr lang="ru-RU" altLang="en-US">
              <a:solidFill>
                <a:schemeClr val="bg1"/>
              </a:solidFill>
            </a:endParaRPr>
          </a:p>
        </p:txBody>
      </p:sp>
      <p:sp>
        <p:nvSpPr>
          <p:cNvPr id="12" name="Овал 11"/>
          <p:cNvSpPr/>
          <p:nvPr/>
        </p:nvSpPr>
        <p:spPr>
          <a:xfrm>
            <a:off x="2322195" y="2757805"/>
            <a:ext cx="104775" cy="1022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pic>
        <p:nvPicPr>
          <p:cNvPr id="3" name="Изображение 2" descr="IMG_20230411_135827_resized_20230411_015929526"/>
          <p:cNvPicPr>
            <a:picLocks noChangeAspect="1"/>
          </p:cNvPicPr>
          <p:nvPr/>
        </p:nvPicPr>
        <p:blipFill>
          <a:blip r:embed="rId2"/>
          <a:srcRect l="30908" t="17989" r="25600" b="35144"/>
          <a:stretch>
            <a:fillRect/>
          </a:stretch>
        </p:blipFill>
        <p:spPr>
          <a:xfrm>
            <a:off x="8557260" y="4248150"/>
            <a:ext cx="2801620" cy="22644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2120880" cy="1325880"/>
          </a:xfrm>
        </p:spPr>
        <p:txBody>
          <a:bodyPr>
            <a:normAutofit fontScale="90000"/>
          </a:bodyPr>
          <a:p>
            <a:r>
              <a:rPr lang="ru-RU" altLang="ru-RU"/>
              <a:t>Соленость, температура воды и воздуха в летние месяцы в Южной губе о. Ряжкова</a:t>
            </a:r>
            <a:endParaRPr lang="en-US" altLang="ru-RU" i="1"/>
          </a:p>
        </p:txBody>
      </p:sp>
      <p:pic>
        <p:nvPicPr>
          <p:cNvPr id="4" name="Замещающее содержимое 3"/>
          <p:cNvPicPr>
            <a:picLocks noChangeAspect="1"/>
          </p:cNvPicPr>
          <p:nvPr/>
        </p:nvPicPr>
        <p:blipFill>
          <a:blip r:embed="rId1"/>
          <a:srcRect l="21409" t="18444" r="30077" b="17744"/>
          <a:stretch>
            <a:fillRect/>
          </a:stretch>
        </p:blipFill>
        <p:spPr>
          <a:xfrm>
            <a:off x="0" y="1226185"/>
            <a:ext cx="7611110" cy="5631815"/>
          </a:xfrm>
          <a:prstGeom prst="rect">
            <a:avLst/>
          </a:prstGeom>
        </p:spPr>
      </p:pic>
      <p:sp>
        <p:nvSpPr>
          <p:cNvPr id="6" name="Овал 5"/>
          <p:cNvSpPr/>
          <p:nvPr/>
        </p:nvSpPr>
        <p:spPr>
          <a:xfrm>
            <a:off x="4130040" y="408559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5" name="Текстовое поле 4"/>
          <p:cNvSpPr txBox="1"/>
          <p:nvPr/>
        </p:nvSpPr>
        <p:spPr>
          <a:xfrm>
            <a:off x="7733030" y="1226185"/>
            <a:ext cx="4235450" cy="2306955"/>
          </a:xfrm>
          <a:prstGeom prst="rect">
            <a:avLst/>
          </a:prstGeom>
          <a:noFill/>
        </p:spPr>
        <p:txBody>
          <a:bodyPr wrap="square" rtlCol="0">
            <a:spAutoFit/>
          </a:bodyPr>
          <a:p>
            <a:pPr marL="342900" indent="-342900">
              <a:buFont typeface="Arial" panose="020B0604020202020204" pitchFamily="34" charset="0"/>
              <a:buChar char="•"/>
            </a:pPr>
            <a:r>
              <a:rPr lang="ru-RU" altLang="ru-RU" sz="2400"/>
              <a:t>Ежедневная регистрация данных температуры и солености воды (3 - 4 раза в сутки).</a:t>
            </a:r>
            <a:endParaRPr lang="ru-RU" altLang="ru-RU" sz="2400"/>
          </a:p>
          <a:p>
            <a:pPr marL="342900" indent="-342900">
              <a:buFont typeface="Arial" panose="020B0604020202020204" pitchFamily="34" charset="0"/>
              <a:buChar char="•"/>
            </a:pPr>
            <a:r>
              <a:rPr lang="ru-RU" altLang="ru-RU" sz="2400"/>
              <a:t> Начало систематических наблюдений </a:t>
            </a:r>
            <a:r>
              <a:rPr lang="ru-RU" sz="2400"/>
              <a:t>2007 </a:t>
            </a:r>
            <a:r>
              <a:rPr lang="ru-RU" altLang="ru-RU" sz="2400"/>
              <a:t>год.</a:t>
            </a:r>
            <a:endParaRPr lang="ru-RU" altLang="ru-RU"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normAutofit fontScale="90000"/>
          </a:bodyPr>
          <a:p>
            <a:r>
              <a:rPr lang="ru-RU" altLang="en-US"/>
              <a:t>Регистрируемые параметры в гидробиологическом мониторинге</a:t>
            </a:r>
            <a:endParaRPr lang="ru-RU" altLang="en-US"/>
          </a:p>
        </p:txBody>
      </p:sp>
      <p:sp>
        <p:nvSpPr>
          <p:cNvPr id="3" name="Замещающее содержимое 2"/>
          <p:cNvSpPr>
            <a:spLocks noGrp="1"/>
          </p:cNvSpPr>
          <p:nvPr>
            <p:ph idx="1"/>
          </p:nvPr>
        </p:nvSpPr>
        <p:spPr>
          <a:xfrm>
            <a:off x="647700" y="1478915"/>
            <a:ext cx="10515600" cy="4351338"/>
          </a:xfrm>
        </p:spPr>
        <p:txBody>
          <a:bodyPr>
            <a:normAutofit lnSpcReduction="10000"/>
          </a:bodyPr>
          <a:p>
            <a:pPr marL="457200" indent="-457200">
              <a:buFont typeface="Arial" panose="020B0604020202020204" pitchFamily="34" charset="0"/>
              <a:buChar char="•"/>
            </a:pPr>
            <a:r>
              <a:rPr lang="ru-RU" altLang="en-US"/>
              <a:t>Обилие (численность и биомасса)</a:t>
            </a:r>
            <a:endParaRPr lang="ru-RU" altLang="en-US"/>
          </a:p>
          <a:p>
            <a:pPr marL="457200" indent="-457200">
              <a:buFont typeface="Arial" panose="020B0604020202020204" pitchFamily="34" charset="0"/>
              <a:buChar char="•"/>
            </a:pPr>
            <a:r>
              <a:rPr lang="ru-RU" altLang="en-US"/>
              <a:t>Учитываются как живые оргнаизмы, так и мертвые останки (в основном раковины) </a:t>
            </a:r>
            <a:endParaRPr lang="ru-RU" altLang="en-US"/>
          </a:p>
          <a:p>
            <a:pPr marL="457200" indent="-457200">
              <a:buFont typeface="Arial" panose="020B0604020202020204" pitchFamily="34" charset="0"/>
              <a:buChar char="•"/>
            </a:pPr>
            <a:r>
              <a:rPr lang="ru-RU" altLang="en-US"/>
              <a:t>Размеры и/или индивидуальный вес</a:t>
            </a:r>
            <a:endParaRPr lang="ru-RU" altLang="en-US"/>
          </a:p>
          <a:p>
            <a:pPr marL="457200" indent="-457200">
              <a:buFont typeface="Arial" panose="020B0604020202020204" pitchFamily="34" charset="0"/>
              <a:buChar char="•"/>
            </a:pPr>
            <a:r>
              <a:rPr lang="ru-RU" altLang="en-US"/>
              <a:t>Возраст (редко)</a:t>
            </a:r>
            <a:endParaRPr lang="ru-RU" altLang="en-US"/>
          </a:p>
          <a:p>
            <a:pPr marL="457200" indent="-457200">
              <a:buFont typeface="Arial" panose="020B0604020202020204" pitchFamily="34" charset="0"/>
              <a:buChar char="•"/>
            </a:pPr>
            <a:r>
              <a:rPr lang="ru-RU" altLang="en-US"/>
              <a:t>Пол (только у одного вида)</a:t>
            </a:r>
            <a:endParaRPr lang="ru-RU" altLang="en-US"/>
          </a:p>
          <a:p>
            <a:pPr marL="457200" indent="-457200">
              <a:buFont typeface="Arial" panose="020B0604020202020204" pitchFamily="34" charset="0"/>
              <a:buChar char="•"/>
            </a:pPr>
            <a:r>
              <a:rPr lang="ru-RU" altLang="en-US"/>
              <a:t>Количество яиц и эмбрионов (только бокоплавы и кумовые раки) </a:t>
            </a:r>
            <a:endParaRPr lang="ru-RU" altLang="en-US"/>
          </a:p>
          <a:p>
            <a:pPr marL="457200" indent="-457200">
              <a:buFont typeface="Arial" panose="020B0604020202020204" pitchFamily="34" charset="0"/>
              <a:buChar char="•"/>
            </a:pPr>
            <a:endParaRPr lang="ru-RU" altLang="en-US"/>
          </a:p>
          <a:p>
            <a:pPr marL="457200" indent="-457200"/>
            <a:r>
              <a:rPr lang="ru-RU" altLang="en-US"/>
              <a:t>Наблюдения проводятся тольк один раз в год (зима или лето)</a:t>
            </a:r>
            <a:endParaRPr lang="ru-RU"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Замещающее содержимое 3"/>
          <p:cNvPicPr>
            <a:picLocks noChangeAspect="1"/>
          </p:cNvPicPr>
          <p:nvPr>
            <p:ph idx="1"/>
          </p:nvPr>
        </p:nvPicPr>
        <p:blipFill>
          <a:blip r:embed="rId1"/>
          <a:srcRect l="18511" t="14980" r="38212" b="7427"/>
          <a:stretch>
            <a:fillRect/>
          </a:stretch>
        </p:blipFill>
        <p:spPr>
          <a:xfrm>
            <a:off x="6502400" y="1207770"/>
            <a:ext cx="5601970" cy="5650230"/>
          </a:xfrm>
          <a:prstGeom prst="rect">
            <a:avLst/>
          </a:prstGeom>
          <a:ln w="12700" cmpd="sng">
            <a:solidFill>
              <a:schemeClr val="accent1">
                <a:shade val="50000"/>
              </a:schemeClr>
            </a:solidFill>
            <a:prstDash val="solid"/>
          </a:ln>
        </p:spPr>
      </p:pic>
      <p:sp>
        <p:nvSpPr>
          <p:cNvPr id="6" name="Текстовое поле 5"/>
          <p:cNvSpPr txBox="1"/>
          <p:nvPr/>
        </p:nvSpPr>
        <p:spPr>
          <a:xfrm>
            <a:off x="6410960" y="562610"/>
            <a:ext cx="5495290" cy="645160"/>
          </a:xfrm>
          <a:prstGeom prst="rect">
            <a:avLst/>
          </a:prstGeom>
          <a:noFill/>
        </p:spPr>
        <p:txBody>
          <a:bodyPr wrap="square" rtlCol="0">
            <a:spAutoFit/>
          </a:bodyPr>
          <a:p>
            <a:r>
              <a:rPr lang="ru-RU" altLang="en-US"/>
              <a:t>Динамика планктонных копепод </a:t>
            </a:r>
            <a:endParaRPr lang="ru-RU" altLang="en-US"/>
          </a:p>
          <a:p>
            <a:r>
              <a:rPr lang="ru-RU" altLang="en-US"/>
              <a:t>(ЗИН РАН, </a:t>
            </a:r>
            <a:r>
              <a:rPr lang="en-US" altLang="en-US"/>
              <a:t>Usov et al., 2021</a:t>
            </a:r>
            <a:r>
              <a:rPr lang="ru-RU" altLang="en-US"/>
              <a:t>) </a:t>
            </a:r>
            <a:endParaRPr lang="ru-RU" altLang="en-US"/>
          </a:p>
        </p:txBody>
      </p:sp>
      <p:sp>
        <p:nvSpPr>
          <p:cNvPr id="3" name="Заголовок 2"/>
          <p:cNvSpPr/>
          <p:nvPr>
            <p:ph type="title"/>
          </p:nvPr>
        </p:nvSpPr>
        <p:spPr>
          <a:xfrm>
            <a:off x="0" y="2540"/>
            <a:ext cx="12104370" cy="565785"/>
          </a:xfrm>
        </p:spPr>
        <p:txBody>
          <a:bodyPr>
            <a:noAutofit/>
          </a:bodyPr>
          <a:p>
            <a:r>
              <a:rPr lang="ru-RU" altLang="en-US" sz="2800"/>
              <a:t>Другие программы гидробиологического мониторинга на Белом море</a:t>
            </a:r>
            <a:endParaRPr lang="ru-RU" altLang="en-US" sz="2800"/>
          </a:p>
        </p:txBody>
      </p:sp>
      <p:pic>
        <p:nvPicPr>
          <p:cNvPr id="7" name="Изображение 6"/>
          <p:cNvPicPr>
            <a:picLocks noChangeAspect="1"/>
          </p:cNvPicPr>
          <p:nvPr/>
        </p:nvPicPr>
        <p:blipFill>
          <a:blip r:embed="rId2"/>
          <a:srcRect l="34792" t="12963" r="32708" b="18704"/>
          <a:stretch>
            <a:fillRect/>
          </a:stretch>
        </p:blipFill>
        <p:spPr>
          <a:xfrm>
            <a:off x="259080" y="1213485"/>
            <a:ext cx="4754880" cy="5623560"/>
          </a:xfrm>
          <a:prstGeom prst="rect">
            <a:avLst/>
          </a:prstGeom>
          <a:ln>
            <a:solidFill>
              <a:schemeClr val="accent1"/>
            </a:solidFill>
          </a:ln>
        </p:spPr>
      </p:pic>
      <p:sp>
        <p:nvSpPr>
          <p:cNvPr id="8" name="Текстовое поле 7"/>
          <p:cNvSpPr txBox="1"/>
          <p:nvPr/>
        </p:nvSpPr>
        <p:spPr>
          <a:xfrm>
            <a:off x="0" y="562610"/>
            <a:ext cx="5842000" cy="645160"/>
          </a:xfrm>
          <a:prstGeom prst="rect">
            <a:avLst/>
          </a:prstGeom>
          <a:noFill/>
        </p:spPr>
        <p:txBody>
          <a:bodyPr wrap="square" rtlCol="0">
            <a:spAutoFit/>
          </a:bodyPr>
          <a:p>
            <a:r>
              <a:rPr lang="ru-RU" altLang="en-US"/>
              <a:t>Динамика литоральных сообществ бентоса  </a:t>
            </a:r>
            <a:endParaRPr lang="ru-RU" altLang="en-US"/>
          </a:p>
          <a:p>
            <a:r>
              <a:rPr lang="ru-RU" altLang="en-US"/>
              <a:t>(ЗИН РАН, </a:t>
            </a:r>
            <a:r>
              <a:rPr lang="en-US" altLang="ru-RU"/>
              <a:t>Varfolomeeva, Naumov</a:t>
            </a:r>
            <a:r>
              <a:rPr lang="en-US" altLang="en-US"/>
              <a:t>, 2013; Azovsky et al. 2023</a:t>
            </a:r>
            <a:r>
              <a:rPr lang="ru-RU" altLang="en-US"/>
              <a:t>) </a:t>
            </a:r>
            <a:endParaRPr lang="ru-RU"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Заголовок 3"/>
          <p:cNvSpPr>
            <a:spLocks noGrp="1"/>
          </p:cNvSpPr>
          <p:nvPr>
            <p:ph type="title"/>
          </p:nvPr>
        </p:nvSpPr>
        <p:spPr>
          <a:xfrm>
            <a:off x="0" y="0"/>
            <a:ext cx="10515600" cy="833755"/>
          </a:xfrm>
        </p:spPr>
        <p:txBody>
          <a:bodyPr/>
          <a:p>
            <a:r>
              <a:rPr lang="ru-RU" altLang="en-US" sz="4800"/>
              <a:t>Мониторинг - это очень дорого...</a:t>
            </a:r>
            <a:endParaRPr lang="ru-RU" altLang="en-US" sz="4800"/>
          </a:p>
        </p:txBody>
      </p:sp>
      <p:sp>
        <p:nvSpPr>
          <p:cNvPr id="5" name="Текстовое поле 4"/>
          <p:cNvSpPr txBox="1"/>
          <p:nvPr/>
        </p:nvSpPr>
        <p:spPr>
          <a:xfrm>
            <a:off x="205740" y="913130"/>
            <a:ext cx="11595735" cy="5507990"/>
          </a:xfrm>
          <a:prstGeom prst="rect">
            <a:avLst/>
          </a:prstGeom>
          <a:noFill/>
        </p:spPr>
        <p:txBody>
          <a:bodyPr wrap="square" rtlCol="0" anchor="t">
            <a:spAutoFit/>
          </a:bodyPr>
          <a:p>
            <a:r>
              <a:rPr lang="ru-RU" sz="3200">
                <a:sym typeface="+mn-ea"/>
              </a:rPr>
              <a:t>Научный выход мониторинговых программ на Белом море</a:t>
            </a:r>
            <a:endParaRPr lang="ru-RU" sz="3200">
              <a:sym typeface="+mn-ea"/>
            </a:endParaRPr>
          </a:p>
          <a:p>
            <a:endParaRPr lang="ru-RU" sz="3200">
              <a:sym typeface="+mn-ea"/>
            </a:endParaRPr>
          </a:p>
          <a:p>
            <a:r>
              <a:rPr lang="ru-RU" sz="3200">
                <a:sym typeface="+mn-ea"/>
              </a:rPr>
              <a:t>КГПЗ - 7 публикаций (20 - 30 лет наблюдений)</a:t>
            </a:r>
            <a:endParaRPr lang="ru-RU" sz="3200">
              <a:sym typeface="+mn-ea"/>
            </a:endParaRPr>
          </a:p>
          <a:p>
            <a:endParaRPr lang="ru-RU" sz="3200">
              <a:sym typeface="+mn-ea"/>
            </a:endParaRPr>
          </a:p>
          <a:p>
            <a:r>
              <a:rPr lang="ru-RU" sz="3200">
                <a:sym typeface="+mn-ea"/>
              </a:rPr>
              <a:t>ЗИН РАН - </a:t>
            </a:r>
            <a:endParaRPr lang="ru-RU" sz="3200">
              <a:sym typeface="+mn-ea"/>
            </a:endParaRPr>
          </a:p>
          <a:p>
            <a:r>
              <a:rPr lang="ru-RU" sz="3200">
                <a:sym typeface="+mn-ea"/>
              </a:rPr>
              <a:t>	5 публикаций (планктон, более 60 лет)</a:t>
            </a:r>
            <a:r>
              <a:rPr lang="en-US" altLang="ru-RU" sz="3200">
                <a:sym typeface="+mn-ea"/>
              </a:rPr>
              <a:t> </a:t>
            </a:r>
            <a:endParaRPr lang="en-US" altLang="ru-RU" sz="3200">
              <a:sym typeface="+mn-ea"/>
            </a:endParaRPr>
          </a:p>
          <a:p>
            <a:r>
              <a:rPr lang="ru-RU" altLang="en-US" sz="3200">
                <a:sym typeface="+mn-ea"/>
              </a:rPr>
              <a:t>	4</a:t>
            </a:r>
            <a:r>
              <a:rPr lang="en-US" altLang="ru-RU" sz="3200">
                <a:sym typeface="+mn-ea"/>
              </a:rPr>
              <a:t> </a:t>
            </a:r>
            <a:r>
              <a:rPr lang="ru-RU" altLang="en-US" sz="3200">
                <a:sym typeface="+mn-ea"/>
              </a:rPr>
              <a:t>публикации (бентос, более 30 лет)</a:t>
            </a:r>
            <a:endParaRPr lang="ru-RU" altLang="en-US" sz="3200">
              <a:sym typeface="+mn-ea"/>
            </a:endParaRPr>
          </a:p>
          <a:p>
            <a:endParaRPr lang="ru-RU" altLang="en-US" sz="3200">
              <a:sym typeface="+mn-ea"/>
            </a:endParaRPr>
          </a:p>
          <a:p>
            <a:endParaRPr lang="ru-RU" altLang="en-US" sz="3200">
              <a:sym typeface="+mn-ea"/>
            </a:endParaRPr>
          </a:p>
          <a:p>
            <a:r>
              <a:rPr lang="ru-RU" sz="3200">
                <a:sym typeface="+mn-ea"/>
              </a:rPr>
              <a:t>Научный выход мониторингов очень низкий</a:t>
            </a:r>
            <a:endParaRPr lang="ru-RU" sz="3200">
              <a:sym typeface="+mn-ea"/>
            </a:endParaRPr>
          </a:p>
          <a:p>
            <a:endParaRPr lang="ru-RU" sz="320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p>
            <a:r>
              <a:rPr lang="ru-RU" altLang="en-US" sz="6000"/>
              <a:t>Зачем?</a:t>
            </a:r>
            <a:endParaRPr lang="ru-RU" altLang="en-US" sz="6000"/>
          </a:p>
        </p:txBody>
      </p:sp>
      <p:sp>
        <p:nvSpPr>
          <p:cNvPr id="3" name="Замещающее содержимое 2"/>
          <p:cNvSpPr>
            <a:spLocks noGrp="1"/>
          </p:cNvSpPr>
          <p:nvPr>
            <p:ph idx="1"/>
          </p:nvPr>
        </p:nvSpPr>
        <p:spPr/>
        <p:txBody>
          <a:bodyPr>
            <a:normAutofit lnSpcReduction="10000"/>
          </a:bodyPr>
          <a:p>
            <a:r>
              <a:rPr lang="ru-RU" altLang="en-US"/>
              <a:t>1. Для отслеживания состояния систем, с целью фиксации актов их нарушения, оценки последствий нарушений и прогнозов развития событий (в соответствии с определением мониторинга и госзаданием). </a:t>
            </a:r>
            <a:endParaRPr lang="ru-RU" altLang="en-US"/>
          </a:p>
          <a:p>
            <a:endParaRPr lang="ru-RU" altLang="en-US"/>
          </a:p>
          <a:p>
            <a:r>
              <a:rPr lang="ru-RU" altLang="en-US"/>
              <a:t>2. Для решения фундаментальных экологических задач (механизмы динамики популяций и сообществ). </a:t>
            </a:r>
            <a:endParaRPr lang="ru-RU" altLang="en-US"/>
          </a:p>
          <a:p>
            <a:endParaRPr lang="en-US" altLang="en-US"/>
          </a:p>
          <a:p>
            <a:r>
              <a:rPr lang="ru-RU" altLang="en-US"/>
              <a:t>Фундаментальные знания - более надежная основа для правильного понимания того, что происходит в биосистемах. </a:t>
            </a:r>
            <a:endParaRPr lang="ru-RU"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p>
            <a:r>
              <a:rPr lang="ru-RU" altLang="en-US"/>
              <a:t>О чем будет разговор?</a:t>
            </a:r>
            <a:endParaRPr lang="ru-RU" altLang="en-US"/>
          </a:p>
        </p:txBody>
      </p:sp>
      <p:sp>
        <p:nvSpPr>
          <p:cNvPr id="3" name="Замещающее содержимое 2"/>
          <p:cNvSpPr>
            <a:spLocks noGrp="1"/>
          </p:cNvSpPr>
          <p:nvPr>
            <p:ph idx="1"/>
          </p:nvPr>
        </p:nvSpPr>
        <p:spPr>
          <a:xfrm>
            <a:off x="647700" y="1271905"/>
            <a:ext cx="10515600" cy="4905375"/>
          </a:xfrm>
        </p:spPr>
        <p:txBody>
          <a:bodyPr>
            <a:normAutofit lnSpcReduction="10000"/>
          </a:bodyPr>
          <a:p>
            <a:pPr marL="457200" indent="-457200">
              <a:buFont typeface="Arial" panose="020B0604020202020204" pitchFamily="34" charset="0"/>
              <a:buChar char="•"/>
            </a:pPr>
            <a:r>
              <a:rPr lang="ru-RU" altLang="en-US"/>
              <a:t>Обзор мониторинговых программ, проводящихся в КГПЗ.</a:t>
            </a:r>
            <a:endParaRPr lang="ru-RU" altLang="en-US"/>
          </a:p>
          <a:p>
            <a:pPr marL="457200" indent="-457200">
              <a:buFont typeface="Arial" panose="020B0604020202020204" pitchFamily="34" charset="0"/>
              <a:buChar char="•"/>
            </a:pPr>
            <a:r>
              <a:rPr lang="ru-RU" altLang="en-US"/>
              <a:t>Проблемные моменты мониторинговых программ, которые всплыли в результате наших работ.</a:t>
            </a:r>
            <a:endParaRPr lang="ru-RU" altLang="en-US"/>
          </a:p>
          <a:p>
            <a:pPr marL="457200" indent="-457200">
              <a:buFont typeface="Arial" panose="020B0604020202020204" pitchFamily="34" charset="0"/>
              <a:buChar char="•"/>
            </a:pPr>
            <a:r>
              <a:rPr lang="ru-RU" altLang="en-US"/>
              <a:t>Мы обсудим основные принципы дизайна «идеального» мониторинга.</a:t>
            </a:r>
            <a:endParaRPr lang="ru-RU" altLang="en-US"/>
          </a:p>
          <a:p>
            <a:pPr marL="457200" indent="-457200">
              <a:buFont typeface="Arial" panose="020B0604020202020204" pitchFamily="34" charset="0"/>
              <a:buChar char="•"/>
            </a:pPr>
            <a:r>
              <a:rPr lang="ru-RU" altLang="en-US"/>
              <a:t>Мы поговорим о проблеме трансфера мониторинга от одного исследователя другому.</a:t>
            </a:r>
            <a:endParaRPr lang="ru-RU" altLang="en-US"/>
          </a:p>
          <a:p>
            <a:pPr marL="457200" indent="-457200">
              <a:buFont typeface="Arial" panose="020B0604020202020204" pitchFamily="34" charset="0"/>
              <a:buChar char="•"/>
            </a:pPr>
            <a:r>
              <a:rPr lang="ru-RU" altLang="en-US"/>
              <a:t>В заключительной части обсудим то, как должны выглядеть базы данных, содержащие результаты мониторинга,  и как из них порождать главы Летописи природы макисимально эффективным способом. </a:t>
            </a:r>
            <a:endParaRPr lang="ru-RU"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1301095" cy="1325880"/>
          </a:xfrm>
        </p:spPr>
        <p:txBody>
          <a:bodyPr>
            <a:normAutofit/>
          </a:bodyPr>
          <a:p>
            <a:r>
              <a:rPr lang="ru-RU" altLang="en-US" sz="3600"/>
              <a:t>Пример фундаментальной ошибки, порожденной неправильной организацией сбора данных</a:t>
            </a:r>
            <a:endParaRPr lang="en-US" altLang="ru-RU" sz="3600"/>
          </a:p>
        </p:txBody>
      </p:sp>
      <p:pic>
        <p:nvPicPr>
          <p:cNvPr id="4" name="Изображение 3"/>
          <p:cNvPicPr>
            <a:picLocks noChangeAspect="1"/>
          </p:cNvPicPr>
          <p:nvPr/>
        </p:nvPicPr>
        <p:blipFill>
          <a:blip r:embed="rId1"/>
          <a:stretch>
            <a:fillRect/>
          </a:stretch>
        </p:blipFill>
        <p:spPr>
          <a:xfrm>
            <a:off x="64770" y="1325880"/>
            <a:ext cx="8218805" cy="3924935"/>
          </a:xfrm>
          <a:prstGeom prst="rect">
            <a:avLst/>
          </a:prstGeom>
        </p:spPr>
      </p:pic>
      <p:pic>
        <p:nvPicPr>
          <p:cNvPr id="5" name="Замещающая рамка рисунка 4"/>
          <p:cNvPicPr>
            <a:picLocks noChangeAspect="1"/>
          </p:cNvPicPr>
          <p:nvPr>
            <p:ph type="pic" idx="1"/>
          </p:nvPr>
        </p:nvPicPr>
        <p:blipFill>
          <a:blip r:embed="rId2"/>
          <a:srcRect l="25086" t="15409" r="45575" b="3736"/>
          <a:stretch>
            <a:fillRect/>
          </a:stretch>
        </p:blipFill>
        <p:spPr>
          <a:xfrm>
            <a:off x="8497570" y="1325880"/>
            <a:ext cx="3558540" cy="5516880"/>
          </a:xfrm>
          <a:prstGeom prst="rect">
            <a:avLst/>
          </a:prstGeom>
        </p:spPr>
      </p:pic>
      <p:sp>
        <p:nvSpPr>
          <p:cNvPr id="6" name="Текстовое поле 5"/>
          <p:cNvSpPr txBox="1"/>
          <p:nvPr/>
        </p:nvSpPr>
        <p:spPr>
          <a:xfrm>
            <a:off x="172720" y="5344795"/>
            <a:ext cx="7670800" cy="1476375"/>
          </a:xfrm>
          <a:prstGeom prst="rect">
            <a:avLst/>
          </a:prstGeom>
          <a:noFill/>
        </p:spPr>
        <p:txBody>
          <a:bodyPr wrap="square" rtlCol="0">
            <a:spAutoFit/>
          </a:bodyPr>
          <a:p>
            <a:pPr marL="285750" indent="-285750">
              <a:buFont typeface="Arial" panose="020B0604020202020204" pitchFamily="34" charset="0"/>
              <a:buChar char="•"/>
            </a:pPr>
            <a:r>
              <a:rPr lang="ru-RU" altLang="ru-RU"/>
              <a:t>Наблюдаемые циклы не являются результатом взаимоотношений рысей и зайцев.</a:t>
            </a:r>
            <a:endParaRPr lang="ru-RU" altLang="ru-RU"/>
          </a:p>
          <a:p>
            <a:pPr marL="285750" indent="-285750">
              <a:buFont typeface="Arial" panose="020B0604020202020204" pitchFamily="34" charset="0"/>
              <a:buChar char="•"/>
            </a:pPr>
            <a:endParaRPr lang="ru-RU" altLang="ru-RU"/>
          </a:p>
          <a:p>
            <a:pPr marL="285750" indent="-285750">
              <a:buFont typeface="Arial" panose="020B0604020202020204" pitchFamily="34" charset="0"/>
              <a:buChar char="•"/>
            </a:pPr>
            <a:r>
              <a:rPr lang="ru-RU" altLang="ru-RU"/>
              <a:t>Более 20 лет специализированных исследований показали другой механизм.</a:t>
            </a:r>
            <a:endParaRPr lang="ru-RU" altLang="ru-RU"/>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0515600" cy="1163955"/>
          </a:xfrm>
        </p:spPr>
        <p:txBody>
          <a:bodyPr>
            <a:normAutofit fontScale="90000"/>
          </a:bodyPr>
          <a:p>
            <a:r>
              <a:rPr lang="ru-RU" altLang="en-US"/>
              <a:t>Пример «административной» ошибки, основанной на недостатке фундаментальных знаний</a:t>
            </a:r>
            <a:endParaRPr lang="ru-RU" altLang="en-US"/>
          </a:p>
        </p:txBody>
      </p:sp>
      <p:pic>
        <p:nvPicPr>
          <p:cNvPr id="100" name="Изображение 99"/>
          <p:cNvPicPr/>
          <p:nvPr/>
        </p:nvPicPr>
        <p:blipFill>
          <a:blip r:embed="rId1"/>
          <a:stretch>
            <a:fillRect/>
          </a:stretch>
        </p:blipFill>
        <p:spPr>
          <a:xfrm>
            <a:off x="7773035" y="1163955"/>
            <a:ext cx="4185920" cy="5384800"/>
          </a:xfrm>
          <a:prstGeom prst="rect">
            <a:avLst/>
          </a:prstGeom>
          <a:noFill/>
          <a:ln w="9525">
            <a:noFill/>
          </a:ln>
        </p:spPr>
      </p:pic>
      <p:sp>
        <p:nvSpPr>
          <p:cNvPr id="4" name="Текстовое поле 3"/>
          <p:cNvSpPr txBox="1"/>
          <p:nvPr/>
        </p:nvSpPr>
        <p:spPr>
          <a:xfrm>
            <a:off x="284480" y="1371600"/>
            <a:ext cx="6908800" cy="1814830"/>
          </a:xfrm>
          <a:prstGeom prst="rect">
            <a:avLst/>
          </a:prstGeom>
          <a:noFill/>
        </p:spPr>
        <p:txBody>
          <a:bodyPr wrap="square" rtlCol="0">
            <a:spAutoFit/>
          </a:bodyPr>
          <a:p>
            <a:pPr marL="457200" indent="-457200">
              <a:buFont typeface="Arial" panose="020B0604020202020204" pitchFamily="34" charset="0"/>
              <a:buChar char="•"/>
            </a:pPr>
            <a:r>
              <a:rPr lang="ru-RU" altLang="en-US" sz="2800"/>
              <a:t>Мощнейший общественный резонанс </a:t>
            </a:r>
            <a:endParaRPr lang="ru-RU" altLang="en-US" sz="2800"/>
          </a:p>
          <a:p>
            <a:pPr marL="457200" indent="-457200">
              <a:buFont typeface="Arial" panose="020B0604020202020204" pitchFamily="34" charset="0"/>
              <a:buChar char="•"/>
            </a:pPr>
            <a:endParaRPr lang="ru-RU" altLang="en-US" sz="2800"/>
          </a:p>
          <a:p>
            <a:pPr marL="457200" indent="-457200">
              <a:buFont typeface="Arial" panose="020B0604020202020204" pitchFamily="34" charset="0"/>
              <a:buChar char="•"/>
            </a:pPr>
            <a:r>
              <a:rPr lang="ru-RU" altLang="en-US" sz="2800"/>
              <a:t>«Экологическая катастрофа» произошла по абсолютно естественным причинам</a:t>
            </a:r>
            <a:endParaRPr lang="ru-RU" altLang="en-US" sz="2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ctrTitle"/>
          </p:nvPr>
        </p:nvSpPr>
        <p:spPr>
          <a:xfrm>
            <a:off x="1524000" y="1922402"/>
            <a:ext cx="9144000" cy="2187001"/>
          </a:xfrm>
        </p:spPr>
        <p:txBody>
          <a:bodyPr>
            <a:normAutofit fontScale="90000"/>
          </a:bodyPr>
          <a:p>
            <a:r>
              <a:rPr lang="ru-RU" altLang="en-US"/>
              <a:t>Мониторинг, как инструмент отслеживания потенциальных экзогенных воздействий</a:t>
            </a:r>
            <a:endParaRPr lang="ru-RU"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0515600" cy="1325563"/>
          </a:xfrm>
        </p:spPr>
        <p:txBody>
          <a:bodyPr/>
          <a:p>
            <a:r>
              <a:rPr lang="ru-RU" altLang="ru-RU"/>
              <a:t>Экзогенные </a:t>
            </a:r>
            <a:r>
              <a:rPr lang="en-US" altLang="ru-RU"/>
              <a:t>vs </a:t>
            </a:r>
            <a:r>
              <a:rPr lang="ru-RU" altLang="en-US"/>
              <a:t>Эндогенные изменения</a:t>
            </a:r>
            <a:endParaRPr lang="ru-RU" altLang="en-US"/>
          </a:p>
        </p:txBody>
      </p:sp>
      <p:grpSp>
        <p:nvGrpSpPr>
          <p:cNvPr id="21" name="Группа 20"/>
          <p:cNvGrpSpPr/>
          <p:nvPr/>
        </p:nvGrpSpPr>
        <p:grpSpPr>
          <a:xfrm>
            <a:off x="2413635" y="1416685"/>
            <a:ext cx="8343900" cy="999490"/>
            <a:chOff x="3801" y="2231"/>
            <a:chExt cx="13140" cy="1574"/>
          </a:xfrm>
        </p:grpSpPr>
        <p:grpSp>
          <p:nvGrpSpPr>
            <p:cNvPr id="9" name="Группа 8"/>
            <p:cNvGrpSpPr/>
            <p:nvPr/>
          </p:nvGrpSpPr>
          <p:grpSpPr>
            <a:xfrm>
              <a:off x="3801" y="2231"/>
              <a:ext cx="8545" cy="1574"/>
              <a:chOff x="3289" y="4061"/>
              <a:chExt cx="8545" cy="1574"/>
            </a:xfrm>
          </p:grpSpPr>
          <p:sp>
            <p:nvSpPr>
              <p:cNvPr id="6" name="Текстовое поле 5"/>
              <p:cNvSpPr txBox="1"/>
              <p:nvPr/>
            </p:nvSpPr>
            <p:spPr>
              <a:xfrm>
                <a:off x="4726" y="5055"/>
                <a:ext cx="7108" cy="580"/>
              </a:xfrm>
              <a:prstGeom prst="rect">
                <a:avLst/>
              </a:prstGeom>
              <a:noFill/>
            </p:spPr>
            <p:txBody>
              <a:bodyPr wrap="square" rtlCol="0">
                <a:spAutoFit/>
              </a:bodyPr>
              <a:p>
                <a:r>
                  <a:rPr lang="ru-RU" altLang="en-US"/>
                  <a:t>Состояние</a:t>
                </a:r>
                <a:r>
                  <a:rPr lang="ru-RU" altLang="en-US"/>
                  <a:t> </a:t>
                </a:r>
                <a:r>
                  <a:rPr lang="en-US" altLang="en-US"/>
                  <a:t>A </a:t>
                </a:r>
                <a:r>
                  <a:rPr lang="ru-RU" altLang="en-US"/>
                  <a:t>                </a:t>
                </a:r>
                <a:r>
                  <a:rPr lang="en-US" altLang="ru-RU"/>
                  <a:t>           </a:t>
                </a:r>
                <a:r>
                  <a:rPr lang="ru-RU" altLang="en-US"/>
                  <a:t>Состояние </a:t>
                </a:r>
                <a:r>
                  <a:rPr lang="en-US" altLang="en-US"/>
                  <a:t>B</a:t>
                </a:r>
                <a:endParaRPr lang="en-US" altLang="en-US"/>
              </a:p>
            </p:txBody>
          </p:sp>
          <p:cxnSp>
            <p:nvCxnSpPr>
              <p:cNvPr id="7" name="Прямая со стрелкой 6"/>
              <p:cNvCxnSpPr/>
              <p:nvPr/>
            </p:nvCxnSpPr>
            <p:spPr>
              <a:xfrm>
                <a:off x="7144" y="5346"/>
                <a:ext cx="1600" cy="18"/>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
            <p:nvSpPr>
              <p:cNvPr id="8" name="Текстовое поле 7"/>
              <p:cNvSpPr txBox="1"/>
              <p:nvPr/>
            </p:nvSpPr>
            <p:spPr>
              <a:xfrm>
                <a:off x="3289" y="4061"/>
                <a:ext cx="1837" cy="580"/>
              </a:xfrm>
              <a:prstGeom prst="rect">
                <a:avLst/>
              </a:prstGeom>
              <a:noFill/>
            </p:spPr>
            <p:txBody>
              <a:bodyPr wrap="square" rtlCol="0">
                <a:spAutoFit/>
              </a:bodyPr>
              <a:p>
                <a:r>
                  <a:rPr lang="ru-RU" altLang="ru-RU"/>
                  <a:t>фактор </a:t>
                </a:r>
                <a:r>
                  <a:rPr lang="en-US" altLang="ru-RU"/>
                  <a:t>F</a:t>
                </a:r>
                <a:endParaRPr lang="en-US" altLang="ru-RU"/>
              </a:p>
            </p:txBody>
          </p:sp>
          <p:sp>
            <p:nvSpPr>
              <p:cNvPr id="13" name="Полилиния 12"/>
              <p:cNvSpPr/>
              <p:nvPr/>
            </p:nvSpPr>
            <p:spPr>
              <a:xfrm>
                <a:off x="4799" y="4327"/>
                <a:ext cx="1254" cy="946"/>
              </a:xfrm>
              <a:custGeom>
                <a:avLst/>
                <a:gdLst>
                  <a:gd name="connisteX0" fmla="*/ 0 w 796290"/>
                  <a:gd name="connsiteY0" fmla="*/ 35847 h 600997"/>
                  <a:gd name="connisteX1" fmla="*/ 623570 w 796290"/>
                  <a:gd name="connsiteY1" fmla="*/ 58707 h 600997"/>
                  <a:gd name="connisteX2" fmla="*/ 796290 w 796290"/>
                  <a:gd name="connsiteY2" fmla="*/ 600997 h 600997"/>
                </a:gdLst>
                <a:ahLst/>
                <a:cxnLst>
                  <a:cxn ang="0">
                    <a:pos x="connisteX0" y="connsiteY0"/>
                  </a:cxn>
                  <a:cxn ang="0">
                    <a:pos x="connisteX1" y="connsiteY1"/>
                  </a:cxn>
                  <a:cxn ang="0">
                    <a:pos x="connisteX2" y="connsiteY2"/>
                  </a:cxn>
                </a:cxnLst>
                <a:rect l="l" t="t" r="r" b="b"/>
                <a:pathLst>
                  <a:path w="796290" h="600997">
                    <a:moveTo>
                      <a:pt x="0" y="35847"/>
                    </a:moveTo>
                    <a:cubicBezTo>
                      <a:pt x="121285" y="29497"/>
                      <a:pt x="464185" y="-54323"/>
                      <a:pt x="623570" y="58707"/>
                    </a:cubicBezTo>
                    <a:cubicBezTo>
                      <a:pt x="782955" y="171737"/>
                      <a:pt x="774065" y="493047"/>
                      <a:pt x="796290" y="600997"/>
                    </a:cubicBezTo>
                  </a:path>
                </a:pathLst>
              </a:custGeom>
              <a:noFill/>
              <a:ln>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grpSp>
        <p:sp>
          <p:nvSpPr>
            <p:cNvPr id="17" name="Текстовое поле 16"/>
            <p:cNvSpPr txBox="1"/>
            <p:nvPr/>
          </p:nvSpPr>
          <p:spPr>
            <a:xfrm>
              <a:off x="11979" y="3225"/>
              <a:ext cx="4963" cy="580"/>
            </a:xfrm>
            <a:prstGeom prst="rect">
              <a:avLst/>
            </a:prstGeom>
            <a:noFill/>
          </p:spPr>
          <p:txBody>
            <a:bodyPr wrap="square" rtlCol="0">
              <a:spAutoFit/>
            </a:bodyPr>
            <a:p>
              <a:r>
                <a:rPr lang="ru-RU" altLang="en-US" b="1"/>
                <a:t>Экзогенные изменения</a:t>
              </a:r>
              <a:endParaRPr lang="ru-RU" altLang="en-US" b="1"/>
            </a:p>
          </p:txBody>
        </p:sp>
      </p:grpSp>
      <p:grpSp>
        <p:nvGrpSpPr>
          <p:cNvPr id="22" name="Группа 21"/>
          <p:cNvGrpSpPr/>
          <p:nvPr/>
        </p:nvGrpSpPr>
        <p:grpSpPr>
          <a:xfrm>
            <a:off x="3372485" y="3292475"/>
            <a:ext cx="7385050" cy="368300"/>
            <a:chOff x="5311" y="5185"/>
            <a:chExt cx="11630" cy="580"/>
          </a:xfrm>
        </p:grpSpPr>
        <p:grpSp>
          <p:nvGrpSpPr>
            <p:cNvPr id="16" name="Группа 15"/>
            <p:cNvGrpSpPr/>
            <p:nvPr/>
          </p:nvGrpSpPr>
          <p:grpSpPr>
            <a:xfrm>
              <a:off x="5311" y="5185"/>
              <a:ext cx="7108" cy="580"/>
              <a:chOff x="12471" y="6622"/>
              <a:chExt cx="7108" cy="580"/>
            </a:xfrm>
          </p:grpSpPr>
          <p:sp>
            <p:nvSpPr>
              <p:cNvPr id="4" name="Текстовое поле 3"/>
              <p:cNvSpPr txBox="1"/>
              <p:nvPr/>
            </p:nvSpPr>
            <p:spPr>
              <a:xfrm>
                <a:off x="12471" y="6622"/>
                <a:ext cx="7108" cy="580"/>
              </a:xfrm>
              <a:prstGeom prst="rect">
                <a:avLst/>
              </a:prstGeom>
              <a:noFill/>
            </p:spPr>
            <p:txBody>
              <a:bodyPr wrap="square" rtlCol="0">
                <a:spAutoFit/>
              </a:bodyPr>
              <a:p>
                <a:r>
                  <a:rPr lang="ru-RU" altLang="en-US"/>
                  <a:t>Состояние</a:t>
                </a:r>
                <a:r>
                  <a:rPr lang="ru-RU" altLang="en-US"/>
                  <a:t> </a:t>
                </a:r>
                <a:r>
                  <a:rPr lang="en-US" altLang="en-US"/>
                  <a:t>A </a:t>
                </a:r>
                <a:r>
                  <a:rPr lang="ru-RU" altLang="en-US"/>
                  <a:t>                </a:t>
                </a:r>
                <a:r>
                  <a:rPr lang="en-US" altLang="ru-RU"/>
                  <a:t>           </a:t>
                </a:r>
                <a:r>
                  <a:rPr lang="ru-RU" altLang="en-US"/>
                  <a:t>Состояние </a:t>
                </a:r>
                <a:r>
                  <a:rPr lang="en-US" altLang="en-US"/>
                  <a:t>B</a:t>
                </a:r>
                <a:endParaRPr lang="en-US" altLang="en-US"/>
              </a:p>
            </p:txBody>
          </p:sp>
          <p:cxnSp>
            <p:nvCxnSpPr>
              <p:cNvPr id="5" name="Прямая со стрелкой 4"/>
              <p:cNvCxnSpPr/>
              <p:nvPr/>
            </p:nvCxnSpPr>
            <p:spPr>
              <a:xfrm>
                <a:off x="14889" y="6913"/>
                <a:ext cx="1600" cy="18"/>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grpSp>
        <p:sp>
          <p:nvSpPr>
            <p:cNvPr id="19" name="Текстовое поле 18"/>
            <p:cNvSpPr txBox="1"/>
            <p:nvPr/>
          </p:nvSpPr>
          <p:spPr>
            <a:xfrm>
              <a:off x="11979" y="5185"/>
              <a:ext cx="4963" cy="580"/>
            </a:xfrm>
            <a:prstGeom prst="rect">
              <a:avLst/>
            </a:prstGeom>
            <a:noFill/>
          </p:spPr>
          <p:txBody>
            <a:bodyPr wrap="square" rtlCol="0">
              <a:spAutoFit/>
            </a:bodyPr>
            <a:p>
              <a:r>
                <a:rPr lang="ru-RU" altLang="en-US" b="1"/>
                <a:t>Эндогенные изменения</a:t>
              </a:r>
              <a:endParaRPr lang="ru-RU" altLang="en-US" b="1"/>
            </a:p>
          </p:txBody>
        </p:sp>
      </p:grpSp>
      <p:grpSp>
        <p:nvGrpSpPr>
          <p:cNvPr id="18" name="Группа 17"/>
          <p:cNvGrpSpPr/>
          <p:nvPr/>
        </p:nvGrpSpPr>
        <p:grpSpPr>
          <a:xfrm>
            <a:off x="3372485" y="4925060"/>
            <a:ext cx="4513580" cy="368300"/>
            <a:chOff x="5311" y="7756"/>
            <a:chExt cx="7108" cy="580"/>
          </a:xfrm>
        </p:grpSpPr>
        <p:sp>
          <p:nvSpPr>
            <p:cNvPr id="10" name="Текстовое поле 9"/>
            <p:cNvSpPr txBox="1"/>
            <p:nvPr/>
          </p:nvSpPr>
          <p:spPr>
            <a:xfrm>
              <a:off x="5311" y="7756"/>
              <a:ext cx="7108" cy="580"/>
            </a:xfrm>
            <a:prstGeom prst="rect">
              <a:avLst/>
            </a:prstGeom>
            <a:noFill/>
          </p:spPr>
          <p:txBody>
            <a:bodyPr wrap="square" rtlCol="0">
              <a:spAutoFit/>
            </a:bodyPr>
            <a:p>
              <a:r>
                <a:rPr lang="ru-RU" altLang="en-US"/>
                <a:t>Состояние </a:t>
              </a:r>
              <a:r>
                <a:rPr lang="en-US" altLang="en-US"/>
                <a:t>A </a:t>
              </a:r>
              <a:r>
                <a:rPr lang="ru-RU" altLang="en-US"/>
                <a:t>                </a:t>
              </a:r>
              <a:r>
                <a:rPr lang="en-US" altLang="ru-RU"/>
                <a:t>           </a:t>
              </a:r>
              <a:r>
                <a:rPr lang="ru-RU" altLang="en-US"/>
                <a:t>Состояние А</a:t>
              </a:r>
              <a:endParaRPr lang="ru-RU" altLang="en-US"/>
            </a:p>
          </p:txBody>
        </p:sp>
        <p:cxnSp>
          <p:nvCxnSpPr>
            <p:cNvPr id="11" name="Прямая со стрелкой 10"/>
            <p:cNvCxnSpPr/>
            <p:nvPr/>
          </p:nvCxnSpPr>
          <p:spPr>
            <a:xfrm>
              <a:off x="7729" y="8047"/>
              <a:ext cx="1600" cy="18"/>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grpSp>
      <p:grpSp>
        <p:nvGrpSpPr>
          <p:cNvPr id="24" name="Группа 23"/>
          <p:cNvGrpSpPr/>
          <p:nvPr/>
        </p:nvGrpSpPr>
        <p:grpSpPr>
          <a:xfrm>
            <a:off x="3372485" y="5629910"/>
            <a:ext cx="4513580" cy="368300"/>
            <a:chOff x="5311" y="8866"/>
            <a:chExt cx="7108" cy="580"/>
          </a:xfrm>
        </p:grpSpPr>
        <p:sp>
          <p:nvSpPr>
            <p:cNvPr id="12" name="Текстовое поле 11"/>
            <p:cNvSpPr txBox="1"/>
            <p:nvPr/>
          </p:nvSpPr>
          <p:spPr>
            <a:xfrm>
              <a:off x="5311" y="8866"/>
              <a:ext cx="7108" cy="580"/>
            </a:xfrm>
            <a:prstGeom prst="rect">
              <a:avLst/>
            </a:prstGeom>
            <a:noFill/>
          </p:spPr>
          <p:txBody>
            <a:bodyPr wrap="square" rtlCol="0">
              <a:spAutoFit/>
            </a:bodyPr>
            <a:p>
              <a:r>
                <a:rPr lang="ru-RU" altLang="en-US"/>
                <a:t>Состояние </a:t>
              </a:r>
              <a:r>
                <a:rPr lang="en-US" altLang="en-US"/>
                <a:t>B </a:t>
              </a:r>
              <a:r>
                <a:rPr lang="ru-RU" altLang="en-US"/>
                <a:t>                </a:t>
              </a:r>
              <a:r>
                <a:rPr lang="en-US" altLang="ru-RU"/>
                <a:t>           </a:t>
              </a:r>
              <a:r>
                <a:rPr lang="ru-RU" altLang="en-US"/>
                <a:t>Состояние </a:t>
              </a:r>
              <a:r>
                <a:rPr lang="en-US" altLang="ru-RU"/>
                <a:t>B</a:t>
              </a:r>
              <a:endParaRPr lang="en-US" altLang="ru-RU"/>
            </a:p>
          </p:txBody>
        </p:sp>
        <p:cxnSp>
          <p:nvCxnSpPr>
            <p:cNvPr id="14" name="Прямая со стрелкой 13"/>
            <p:cNvCxnSpPr/>
            <p:nvPr/>
          </p:nvCxnSpPr>
          <p:spPr>
            <a:xfrm>
              <a:off x="7713" y="9219"/>
              <a:ext cx="1600" cy="18"/>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grpSp>
      <p:cxnSp>
        <p:nvCxnSpPr>
          <p:cNvPr id="15" name="Прямая со стрелкой 14"/>
          <p:cNvCxnSpPr/>
          <p:nvPr/>
        </p:nvCxnSpPr>
        <p:spPr>
          <a:xfrm>
            <a:off x="4760595" y="5248910"/>
            <a:ext cx="1335405" cy="471170"/>
          </a:xfrm>
          <a:prstGeom prst="straightConnector1">
            <a:avLst/>
          </a:prstGeom>
          <a:ln w="34925">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0" name="Текстовое поле 19"/>
          <p:cNvSpPr txBox="1"/>
          <p:nvPr/>
        </p:nvSpPr>
        <p:spPr>
          <a:xfrm>
            <a:off x="7687945" y="4943475"/>
            <a:ext cx="3878580" cy="922020"/>
          </a:xfrm>
          <a:prstGeom prst="rect">
            <a:avLst/>
          </a:prstGeom>
          <a:noFill/>
        </p:spPr>
        <p:txBody>
          <a:bodyPr wrap="square" rtlCol="0">
            <a:spAutoFit/>
          </a:bodyPr>
          <a:p>
            <a:r>
              <a:rPr lang="ru-RU" altLang="en-US" b="1"/>
              <a:t>Ошибочные выводы об изменениях (пространственная гетерогенность, изменение методики и т.п.)</a:t>
            </a:r>
            <a:endParaRPr lang="ru-RU"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17220" y="-12065"/>
            <a:ext cx="10515600" cy="1264920"/>
          </a:xfrm>
        </p:spPr>
        <p:txBody>
          <a:bodyPr>
            <a:normAutofit/>
          </a:bodyPr>
          <a:p>
            <a:r>
              <a:rPr lang="ru-RU" altLang="en-US">
                <a:sym typeface="+mn-ea"/>
              </a:rPr>
              <a:t>Экзогенные или эндогенные изменения?</a:t>
            </a:r>
            <a:endParaRPr lang="ru-RU" altLang="en-US"/>
          </a:p>
        </p:txBody>
      </p:sp>
      <p:sp>
        <p:nvSpPr>
          <p:cNvPr id="9" name="Текстовое поле 8"/>
          <p:cNvSpPr txBox="1"/>
          <p:nvPr/>
        </p:nvSpPr>
        <p:spPr>
          <a:xfrm>
            <a:off x="1431925" y="4566285"/>
            <a:ext cx="3108960" cy="645160"/>
          </a:xfrm>
          <a:prstGeom prst="rect">
            <a:avLst/>
          </a:prstGeom>
          <a:noFill/>
        </p:spPr>
        <p:txBody>
          <a:bodyPr wrap="square" rtlCol="0">
            <a:spAutoFit/>
          </a:bodyPr>
          <a:p>
            <a:pPr algn="ctr"/>
            <a:r>
              <a:rPr lang="ru-RU" altLang="en-US" sz="3600"/>
              <a:t>Время</a:t>
            </a:r>
            <a:endParaRPr lang="ru-RU" altLang="en-US" sz="3600"/>
          </a:p>
        </p:txBody>
      </p:sp>
      <p:grpSp>
        <p:nvGrpSpPr>
          <p:cNvPr id="12" name="Группа 11"/>
          <p:cNvGrpSpPr/>
          <p:nvPr/>
        </p:nvGrpSpPr>
        <p:grpSpPr>
          <a:xfrm>
            <a:off x="1295400" y="1544320"/>
            <a:ext cx="3199765" cy="2914943"/>
            <a:chOff x="2040" y="2432"/>
            <a:chExt cx="10151" cy="5936"/>
          </a:xfrm>
        </p:grpSpPr>
        <p:cxnSp>
          <p:nvCxnSpPr>
            <p:cNvPr id="4" name="Прямая со стрелкой 3"/>
            <p:cNvCxnSpPr/>
            <p:nvPr/>
          </p:nvCxnSpPr>
          <p:spPr>
            <a:xfrm>
              <a:off x="2040" y="8220"/>
              <a:ext cx="9984" cy="72"/>
            </a:xfrm>
            <a:prstGeom prst="straightConnector1">
              <a:avLst/>
            </a:prstGeom>
            <a:ln>
              <a:solidFill>
                <a:srgbClr val="202020"/>
              </a:solidFill>
              <a:tailEnd type="arrow"/>
            </a:ln>
          </p:spPr>
          <p:style>
            <a:lnRef idx="1">
              <a:schemeClr val="accent1"/>
            </a:lnRef>
            <a:fillRef idx="0">
              <a:schemeClr val="accent1"/>
            </a:fillRef>
            <a:effectRef idx="0">
              <a:schemeClr val="accent1"/>
            </a:effectRef>
            <a:fontRef idx="minor">
              <a:schemeClr val="tx1"/>
            </a:fontRef>
          </p:style>
        </p:cxnSp>
        <p:cxnSp>
          <p:nvCxnSpPr>
            <p:cNvPr id="5" name="Прямая со стрелкой 4"/>
            <p:cNvCxnSpPr/>
            <p:nvPr/>
          </p:nvCxnSpPr>
          <p:spPr>
            <a:xfrm flipV="1">
              <a:off x="2240" y="2432"/>
              <a:ext cx="16" cy="5936"/>
            </a:xfrm>
            <a:prstGeom prst="straightConnector1">
              <a:avLst/>
            </a:prstGeom>
            <a:ln>
              <a:solidFill>
                <a:srgbClr val="202020"/>
              </a:solidFill>
              <a:tailEnd type="arrow"/>
            </a:ln>
          </p:spPr>
          <p:style>
            <a:lnRef idx="1">
              <a:schemeClr val="accent1"/>
            </a:lnRef>
            <a:fillRef idx="0">
              <a:schemeClr val="accent1"/>
            </a:fillRef>
            <a:effectRef idx="0">
              <a:schemeClr val="accent1"/>
            </a:effectRef>
            <a:fontRef idx="minor">
              <a:schemeClr val="tx1"/>
            </a:fontRef>
          </p:style>
        </p:cxnSp>
        <p:sp>
          <p:nvSpPr>
            <p:cNvPr id="6" name="Полилиния 5"/>
            <p:cNvSpPr/>
            <p:nvPr/>
          </p:nvSpPr>
          <p:spPr>
            <a:xfrm>
              <a:off x="2473" y="2473"/>
              <a:ext cx="9718" cy="2865"/>
            </a:xfrm>
            <a:custGeom>
              <a:avLst/>
              <a:gdLst>
                <a:gd name="connisteX0" fmla="*/ 0 w 5242560"/>
                <a:gd name="connsiteY0" fmla="*/ 1694608 h 1819350"/>
                <a:gd name="connisteX1" fmla="*/ 76200 w 5242560"/>
                <a:gd name="connsiteY1" fmla="*/ 1664128 h 1819350"/>
                <a:gd name="connisteX2" fmla="*/ 152400 w 5242560"/>
                <a:gd name="connsiteY2" fmla="*/ 1664128 h 1819350"/>
                <a:gd name="connisteX3" fmla="*/ 228600 w 5242560"/>
                <a:gd name="connsiteY3" fmla="*/ 1664128 h 1819350"/>
                <a:gd name="connisteX4" fmla="*/ 304800 w 5242560"/>
                <a:gd name="connsiteY4" fmla="*/ 1664128 h 1819350"/>
                <a:gd name="connisteX5" fmla="*/ 381000 w 5242560"/>
                <a:gd name="connsiteY5" fmla="*/ 1740328 h 1819350"/>
                <a:gd name="connisteX6" fmla="*/ 457200 w 5242560"/>
                <a:gd name="connsiteY6" fmla="*/ 1786048 h 1819350"/>
                <a:gd name="connisteX7" fmla="*/ 533400 w 5242560"/>
                <a:gd name="connsiteY7" fmla="*/ 1816528 h 1819350"/>
                <a:gd name="connisteX8" fmla="*/ 609600 w 5242560"/>
                <a:gd name="connsiteY8" fmla="*/ 1816528 h 1819350"/>
                <a:gd name="connisteX9" fmla="*/ 685800 w 5242560"/>
                <a:gd name="connsiteY9" fmla="*/ 1816528 h 1819350"/>
                <a:gd name="connisteX10" fmla="*/ 762000 w 5242560"/>
                <a:gd name="connsiteY10" fmla="*/ 1786048 h 1819350"/>
                <a:gd name="connisteX11" fmla="*/ 822960 w 5242560"/>
                <a:gd name="connsiteY11" fmla="*/ 1709848 h 1819350"/>
                <a:gd name="connisteX12" fmla="*/ 899160 w 5242560"/>
                <a:gd name="connsiteY12" fmla="*/ 1694608 h 1819350"/>
                <a:gd name="connisteX13" fmla="*/ 975360 w 5242560"/>
                <a:gd name="connsiteY13" fmla="*/ 1679368 h 1819350"/>
                <a:gd name="connisteX14" fmla="*/ 1051560 w 5242560"/>
                <a:gd name="connsiteY14" fmla="*/ 1679368 h 1819350"/>
                <a:gd name="connisteX15" fmla="*/ 1127760 w 5242560"/>
                <a:gd name="connsiteY15" fmla="*/ 1679368 h 1819350"/>
                <a:gd name="connisteX16" fmla="*/ 1203960 w 5242560"/>
                <a:gd name="connsiteY16" fmla="*/ 1679368 h 1819350"/>
                <a:gd name="connisteX17" fmla="*/ 1280160 w 5242560"/>
                <a:gd name="connsiteY17" fmla="*/ 1709848 h 1819350"/>
                <a:gd name="connisteX18" fmla="*/ 1371600 w 5242560"/>
                <a:gd name="connsiteY18" fmla="*/ 1755568 h 1819350"/>
                <a:gd name="connisteX19" fmla="*/ 1447800 w 5242560"/>
                <a:gd name="connsiteY19" fmla="*/ 1786048 h 1819350"/>
                <a:gd name="connisteX20" fmla="*/ 1539240 w 5242560"/>
                <a:gd name="connsiteY20" fmla="*/ 1786048 h 1819350"/>
                <a:gd name="connisteX21" fmla="*/ 1630680 w 5242560"/>
                <a:gd name="connsiteY21" fmla="*/ 1786048 h 1819350"/>
                <a:gd name="connisteX22" fmla="*/ 1706880 w 5242560"/>
                <a:gd name="connsiteY22" fmla="*/ 1770808 h 1819350"/>
                <a:gd name="connisteX23" fmla="*/ 1783080 w 5242560"/>
                <a:gd name="connsiteY23" fmla="*/ 1755568 h 1819350"/>
                <a:gd name="connisteX24" fmla="*/ 1859280 w 5242560"/>
                <a:gd name="connsiteY24" fmla="*/ 1709848 h 1819350"/>
                <a:gd name="connisteX25" fmla="*/ 1935480 w 5242560"/>
                <a:gd name="connsiteY25" fmla="*/ 1679368 h 1819350"/>
                <a:gd name="connisteX26" fmla="*/ 2011680 w 5242560"/>
                <a:gd name="connsiteY26" fmla="*/ 1679368 h 1819350"/>
                <a:gd name="connisteX27" fmla="*/ 2087880 w 5242560"/>
                <a:gd name="connsiteY27" fmla="*/ 1679368 h 1819350"/>
                <a:gd name="connisteX28" fmla="*/ 2179320 w 5242560"/>
                <a:gd name="connsiteY28" fmla="*/ 1679368 h 1819350"/>
                <a:gd name="connisteX29" fmla="*/ 2255520 w 5242560"/>
                <a:gd name="connsiteY29" fmla="*/ 1679368 h 1819350"/>
                <a:gd name="connisteX30" fmla="*/ 2362200 w 5242560"/>
                <a:gd name="connsiteY30" fmla="*/ 1725088 h 1819350"/>
                <a:gd name="connisteX31" fmla="*/ 2453640 w 5242560"/>
                <a:gd name="connsiteY31" fmla="*/ 1770808 h 1819350"/>
                <a:gd name="connisteX32" fmla="*/ 2545080 w 5242560"/>
                <a:gd name="connsiteY32" fmla="*/ 1786048 h 1819350"/>
                <a:gd name="connisteX33" fmla="*/ 2621280 w 5242560"/>
                <a:gd name="connsiteY33" fmla="*/ 1801288 h 1819350"/>
                <a:gd name="connisteX34" fmla="*/ 2697480 w 5242560"/>
                <a:gd name="connsiteY34" fmla="*/ 1801288 h 1819350"/>
                <a:gd name="connisteX35" fmla="*/ 2773680 w 5242560"/>
                <a:gd name="connsiteY35" fmla="*/ 1770808 h 1819350"/>
                <a:gd name="connisteX36" fmla="*/ 2849880 w 5242560"/>
                <a:gd name="connsiteY36" fmla="*/ 1694608 h 1819350"/>
                <a:gd name="connisteX37" fmla="*/ 2941320 w 5242560"/>
                <a:gd name="connsiteY37" fmla="*/ 1618408 h 1819350"/>
                <a:gd name="connisteX38" fmla="*/ 3002280 w 5242560"/>
                <a:gd name="connsiteY38" fmla="*/ 1526968 h 1819350"/>
                <a:gd name="connisteX39" fmla="*/ 3032760 w 5242560"/>
                <a:gd name="connsiteY39" fmla="*/ 1450768 h 1819350"/>
                <a:gd name="connisteX40" fmla="*/ 3078480 w 5242560"/>
                <a:gd name="connsiteY40" fmla="*/ 1374568 h 1819350"/>
                <a:gd name="connisteX41" fmla="*/ 3139440 w 5242560"/>
                <a:gd name="connsiteY41" fmla="*/ 1298368 h 1819350"/>
                <a:gd name="connisteX42" fmla="*/ 3200400 w 5242560"/>
                <a:gd name="connsiteY42" fmla="*/ 1176448 h 1819350"/>
                <a:gd name="connisteX43" fmla="*/ 3230880 w 5242560"/>
                <a:gd name="connsiteY43" fmla="*/ 1069768 h 1819350"/>
                <a:gd name="connisteX44" fmla="*/ 3352800 w 5242560"/>
                <a:gd name="connsiteY44" fmla="*/ 917368 h 1819350"/>
                <a:gd name="connisteX45" fmla="*/ 3444240 w 5242560"/>
                <a:gd name="connsiteY45" fmla="*/ 825928 h 1819350"/>
                <a:gd name="connisteX46" fmla="*/ 3489960 w 5242560"/>
                <a:gd name="connsiteY46" fmla="*/ 749728 h 1819350"/>
                <a:gd name="connisteX47" fmla="*/ 3550920 w 5242560"/>
                <a:gd name="connsiteY47" fmla="*/ 673528 h 1819350"/>
                <a:gd name="connisteX48" fmla="*/ 3596640 w 5242560"/>
                <a:gd name="connsiteY48" fmla="*/ 597328 h 1819350"/>
                <a:gd name="connisteX49" fmla="*/ 3703320 w 5242560"/>
                <a:gd name="connsiteY49" fmla="*/ 460168 h 1819350"/>
                <a:gd name="connisteX50" fmla="*/ 3794760 w 5242560"/>
                <a:gd name="connsiteY50" fmla="*/ 399208 h 1819350"/>
                <a:gd name="connisteX51" fmla="*/ 3840480 w 5242560"/>
                <a:gd name="connsiteY51" fmla="*/ 323008 h 1819350"/>
                <a:gd name="connisteX52" fmla="*/ 3931920 w 5242560"/>
                <a:gd name="connsiteY52" fmla="*/ 277288 h 1819350"/>
                <a:gd name="connisteX53" fmla="*/ 4008120 w 5242560"/>
                <a:gd name="connsiteY53" fmla="*/ 201088 h 1819350"/>
                <a:gd name="connisteX54" fmla="*/ 4084320 w 5242560"/>
                <a:gd name="connsiteY54" fmla="*/ 170608 h 1819350"/>
                <a:gd name="connisteX55" fmla="*/ 4160520 w 5242560"/>
                <a:gd name="connsiteY55" fmla="*/ 140128 h 1819350"/>
                <a:gd name="connisteX56" fmla="*/ 4236720 w 5242560"/>
                <a:gd name="connsiteY56" fmla="*/ 124888 h 1819350"/>
                <a:gd name="connisteX57" fmla="*/ 4312920 w 5242560"/>
                <a:gd name="connsiteY57" fmla="*/ 124888 h 1819350"/>
                <a:gd name="connisteX58" fmla="*/ 4389120 w 5242560"/>
                <a:gd name="connsiteY58" fmla="*/ 124888 h 1819350"/>
                <a:gd name="connisteX59" fmla="*/ 4480560 w 5242560"/>
                <a:gd name="connsiteY59" fmla="*/ 109648 h 1819350"/>
                <a:gd name="connisteX60" fmla="*/ 4572000 w 5242560"/>
                <a:gd name="connsiteY60" fmla="*/ 109648 h 1819350"/>
                <a:gd name="connisteX61" fmla="*/ 4663440 w 5242560"/>
                <a:gd name="connsiteY61" fmla="*/ 94408 h 1819350"/>
                <a:gd name="connisteX62" fmla="*/ 4739640 w 5242560"/>
                <a:gd name="connsiteY62" fmla="*/ 63928 h 1819350"/>
                <a:gd name="connisteX63" fmla="*/ 4831080 w 5242560"/>
                <a:gd name="connsiteY63" fmla="*/ 48688 h 1819350"/>
                <a:gd name="connisteX64" fmla="*/ 4907280 w 5242560"/>
                <a:gd name="connsiteY64" fmla="*/ 33448 h 1819350"/>
                <a:gd name="connisteX65" fmla="*/ 4998720 w 5242560"/>
                <a:gd name="connsiteY65" fmla="*/ 33448 h 1819350"/>
                <a:gd name="connisteX66" fmla="*/ 5074920 w 5242560"/>
                <a:gd name="connsiteY66" fmla="*/ 33448 h 1819350"/>
                <a:gd name="connisteX67" fmla="*/ 5151120 w 5242560"/>
                <a:gd name="connsiteY67" fmla="*/ 2968 h 1819350"/>
                <a:gd name="connisteX68" fmla="*/ 5242560 w 5242560"/>
                <a:gd name="connsiteY68" fmla="*/ 2968 h 18193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Lst>
              <a:rect l="l" t="t" r="r" b="b"/>
              <a:pathLst>
                <a:path w="5242560" h="1819351">
                  <a:moveTo>
                    <a:pt x="0" y="1694609"/>
                  </a:moveTo>
                  <a:cubicBezTo>
                    <a:pt x="13970" y="1688259"/>
                    <a:pt x="45720" y="1670479"/>
                    <a:pt x="76200" y="1664129"/>
                  </a:cubicBezTo>
                  <a:cubicBezTo>
                    <a:pt x="106680" y="1657779"/>
                    <a:pt x="121920" y="1664129"/>
                    <a:pt x="152400" y="1664129"/>
                  </a:cubicBezTo>
                  <a:cubicBezTo>
                    <a:pt x="182880" y="1664129"/>
                    <a:pt x="198120" y="1664129"/>
                    <a:pt x="228600" y="1664129"/>
                  </a:cubicBezTo>
                  <a:cubicBezTo>
                    <a:pt x="259080" y="1664129"/>
                    <a:pt x="274320" y="1648889"/>
                    <a:pt x="304800" y="1664129"/>
                  </a:cubicBezTo>
                  <a:cubicBezTo>
                    <a:pt x="335280" y="1679369"/>
                    <a:pt x="350520" y="1716199"/>
                    <a:pt x="381000" y="1740329"/>
                  </a:cubicBezTo>
                  <a:cubicBezTo>
                    <a:pt x="411480" y="1764459"/>
                    <a:pt x="426720" y="1770809"/>
                    <a:pt x="457200" y="1786049"/>
                  </a:cubicBezTo>
                  <a:cubicBezTo>
                    <a:pt x="487680" y="1801289"/>
                    <a:pt x="502920" y="1810179"/>
                    <a:pt x="533400" y="1816529"/>
                  </a:cubicBezTo>
                  <a:cubicBezTo>
                    <a:pt x="563880" y="1822879"/>
                    <a:pt x="579120" y="1816529"/>
                    <a:pt x="609600" y="1816529"/>
                  </a:cubicBezTo>
                  <a:cubicBezTo>
                    <a:pt x="640080" y="1816529"/>
                    <a:pt x="655320" y="1822879"/>
                    <a:pt x="685800" y="1816529"/>
                  </a:cubicBezTo>
                  <a:cubicBezTo>
                    <a:pt x="716280" y="1810179"/>
                    <a:pt x="734695" y="1807639"/>
                    <a:pt x="762000" y="1786049"/>
                  </a:cubicBezTo>
                  <a:cubicBezTo>
                    <a:pt x="789305" y="1764459"/>
                    <a:pt x="795655" y="1728264"/>
                    <a:pt x="822960" y="1709849"/>
                  </a:cubicBezTo>
                  <a:cubicBezTo>
                    <a:pt x="850265" y="1691434"/>
                    <a:pt x="868680" y="1700959"/>
                    <a:pt x="899160" y="1694609"/>
                  </a:cubicBezTo>
                  <a:cubicBezTo>
                    <a:pt x="929640" y="1688259"/>
                    <a:pt x="944880" y="1682544"/>
                    <a:pt x="975360" y="1679369"/>
                  </a:cubicBezTo>
                  <a:cubicBezTo>
                    <a:pt x="1005840" y="1676194"/>
                    <a:pt x="1021080" y="1679369"/>
                    <a:pt x="1051560" y="1679369"/>
                  </a:cubicBezTo>
                  <a:cubicBezTo>
                    <a:pt x="1082040" y="1679369"/>
                    <a:pt x="1097280" y="1679369"/>
                    <a:pt x="1127760" y="1679369"/>
                  </a:cubicBezTo>
                  <a:cubicBezTo>
                    <a:pt x="1158240" y="1679369"/>
                    <a:pt x="1173480" y="1673019"/>
                    <a:pt x="1203960" y="1679369"/>
                  </a:cubicBezTo>
                  <a:cubicBezTo>
                    <a:pt x="1234440" y="1685719"/>
                    <a:pt x="1246505" y="1694609"/>
                    <a:pt x="1280160" y="1709849"/>
                  </a:cubicBezTo>
                  <a:cubicBezTo>
                    <a:pt x="1313815" y="1725089"/>
                    <a:pt x="1337945" y="1740329"/>
                    <a:pt x="1371600" y="1755569"/>
                  </a:cubicBezTo>
                  <a:cubicBezTo>
                    <a:pt x="1405255" y="1770809"/>
                    <a:pt x="1414145" y="1779699"/>
                    <a:pt x="1447800" y="1786049"/>
                  </a:cubicBezTo>
                  <a:cubicBezTo>
                    <a:pt x="1481455" y="1792399"/>
                    <a:pt x="1502410" y="1786049"/>
                    <a:pt x="1539240" y="1786049"/>
                  </a:cubicBezTo>
                  <a:cubicBezTo>
                    <a:pt x="1576070" y="1786049"/>
                    <a:pt x="1597025" y="1789224"/>
                    <a:pt x="1630680" y="1786049"/>
                  </a:cubicBezTo>
                  <a:cubicBezTo>
                    <a:pt x="1664335" y="1782874"/>
                    <a:pt x="1676400" y="1777159"/>
                    <a:pt x="1706880" y="1770809"/>
                  </a:cubicBezTo>
                  <a:cubicBezTo>
                    <a:pt x="1737360" y="1764459"/>
                    <a:pt x="1752600" y="1767634"/>
                    <a:pt x="1783080" y="1755569"/>
                  </a:cubicBezTo>
                  <a:cubicBezTo>
                    <a:pt x="1813560" y="1743504"/>
                    <a:pt x="1828800" y="1725089"/>
                    <a:pt x="1859280" y="1709849"/>
                  </a:cubicBezTo>
                  <a:cubicBezTo>
                    <a:pt x="1889760" y="1694609"/>
                    <a:pt x="1905000" y="1685719"/>
                    <a:pt x="1935480" y="1679369"/>
                  </a:cubicBezTo>
                  <a:cubicBezTo>
                    <a:pt x="1965960" y="1673019"/>
                    <a:pt x="1981200" y="1679369"/>
                    <a:pt x="2011680" y="1679369"/>
                  </a:cubicBezTo>
                  <a:cubicBezTo>
                    <a:pt x="2042160" y="1679369"/>
                    <a:pt x="2054225" y="1679369"/>
                    <a:pt x="2087880" y="1679369"/>
                  </a:cubicBezTo>
                  <a:cubicBezTo>
                    <a:pt x="2121535" y="1679369"/>
                    <a:pt x="2145665" y="1679369"/>
                    <a:pt x="2179320" y="1679369"/>
                  </a:cubicBezTo>
                  <a:cubicBezTo>
                    <a:pt x="2212975" y="1679369"/>
                    <a:pt x="2218690" y="1670479"/>
                    <a:pt x="2255520" y="1679369"/>
                  </a:cubicBezTo>
                  <a:cubicBezTo>
                    <a:pt x="2292350" y="1688259"/>
                    <a:pt x="2322830" y="1706674"/>
                    <a:pt x="2362200" y="1725089"/>
                  </a:cubicBezTo>
                  <a:cubicBezTo>
                    <a:pt x="2401570" y="1743504"/>
                    <a:pt x="2416810" y="1758744"/>
                    <a:pt x="2453640" y="1770809"/>
                  </a:cubicBezTo>
                  <a:cubicBezTo>
                    <a:pt x="2490470" y="1782874"/>
                    <a:pt x="2511425" y="1779699"/>
                    <a:pt x="2545080" y="1786049"/>
                  </a:cubicBezTo>
                  <a:cubicBezTo>
                    <a:pt x="2578735" y="1792399"/>
                    <a:pt x="2590800" y="1798114"/>
                    <a:pt x="2621280" y="1801289"/>
                  </a:cubicBezTo>
                  <a:cubicBezTo>
                    <a:pt x="2651760" y="1804464"/>
                    <a:pt x="2667000" y="1807639"/>
                    <a:pt x="2697480" y="1801289"/>
                  </a:cubicBezTo>
                  <a:cubicBezTo>
                    <a:pt x="2727960" y="1794939"/>
                    <a:pt x="2743200" y="1792399"/>
                    <a:pt x="2773680" y="1770809"/>
                  </a:cubicBezTo>
                  <a:cubicBezTo>
                    <a:pt x="2804160" y="1749219"/>
                    <a:pt x="2816225" y="1725089"/>
                    <a:pt x="2849880" y="1694609"/>
                  </a:cubicBezTo>
                  <a:cubicBezTo>
                    <a:pt x="2883535" y="1664129"/>
                    <a:pt x="2910840" y="1652064"/>
                    <a:pt x="2941320" y="1618409"/>
                  </a:cubicBezTo>
                  <a:cubicBezTo>
                    <a:pt x="2971800" y="1584754"/>
                    <a:pt x="2983865" y="1560624"/>
                    <a:pt x="3002280" y="1526969"/>
                  </a:cubicBezTo>
                  <a:cubicBezTo>
                    <a:pt x="3020695" y="1493314"/>
                    <a:pt x="3017520" y="1481249"/>
                    <a:pt x="3032760" y="1450769"/>
                  </a:cubicBezTo>
                  <a:cubicBezTo>
                    <a:pt x="3048000" y="1420289"/>
                    <a:pt x="3056890" y="1405049"/>
                    <a:pt x="3078480" y="1374569"/>
                  </a:cubicBezTo>
                  <a:cubicBezTo>
                    <a:pt x="3100070" y="1344089"/>
                    <a:pt x="3115310" y="1337739"/>
                    <a:pt x="3139440" y="1298369"/>
                  </a:cubicBezTo>
                  <a:cubicBezTo>
                    <a:pt x="3163570" y="1258999"/>
                    <a:pt x="3181985" y="1222169"/>
                    <a:pt x="3200400" y="1176449"/>
                  </a:cubicBezTo>
                  <a:cubicBezTo>
                    <a:pt x="3218815" y="1130729"/>
                    <a:pt x="3200400" y="1121839"/>
                    <a:pt x="3230880" y="1069769"/>
                  </a:cubicBezTo>
                  <a:cubicBezTo>
                    <a:pt x="3261360" y="1017699"/>
                    <a:pt x="3310255" y="966264"/>
                    <a:pt x="3352800" y="917369"/>
                  </a:cubicBezTo>
                  <a:cubicBezTo>
                    <a:pt x="3395345" y="868474"/>
                    <a:pt x="3416935" y="859584"/>
                    <a:pt x="3444240" y="825929"/>
                  </a:cubicBezTo>
                  <a:cubicBezTo>
                    <a:pt x="3471545" y="792274"/>
                    <a:pt x="3468370" y="780209"/>
                    <a:pt x="3489960" y="749729"/>
                  </a:cubicBezTo>
                  <a:cubicBezTo>
                    <a:pt x="3511550" y="719249"/>
                    <a:pt x="3529330" y="704009"/>
                    <a:pt x="3550920" y="673529"/>
                  </a:cubicBezTo>
                  <a:cubicBezTo>
                    <a:pt x="3572510" y="643049"/>
                    <a:pt x="3566160" y="639874"/>
                    <a:pt x="3596640" y="597329"/>
                  </a:cubicBezTo>
                  <a:cubicBezTo>
                    <a:pt x="3627120" y="554784"/>
                    <a:pt x="3663950" y="499539"/>
                    <a:pt x="3703320" y="460169"/>
                  </a:cubicBezTo>
                  <a:cubicBezTo>
                    <a:pt x="3742690" y="420799"/>
                    <a:pt x="3767455" y="426514"/>
                    <a:pt x="3794760" y="399209"/>
                  </a:cubicBezTo>
                  <a:cubicBezTo>
                    <a:pt x="3822065" y="371904"/>
                    <a:pt x="3813175" y="347139"/>
                    <a:pt x="3840480" y="323009"/>
                  </a:cubicBezTo>
                  <a:cubicBezTo>
                    <a:pt x="3867785" y="298879"/>
                    <a:pt x="3898265" y="301419"/>
                    <a:pt x="3931920" y="277289"/>
                  </a:cubicBezTo>
                  <a:cubicBezTo>
                    <a:pt x="3965575" y="253159"/>
                    <a:pt x="3977640" y="222679"/>
                    <a:pt x="4008120" y="201089"/>
                  </a:cubicBezTo>
                  <a:cubicBezTo>
                    <a:pt x="4038600" y="179499"/>
                    <a:pt x="4053840" y="182674"/>
                    <a:pt x="4084320" y="170609"/>
                  </a:cubicBezTo>
                  <a:cubicBezTo>
                    <a:pt x="4114800" y="158544"/>
                    <a:pt x="4130040" y="149019"/>
                    <a:pt x="4160520" y="140129"/>
                  </a:cubicBezTo>
                  <a:cubicBezTo>
                    <a:pt x="4191000" y="131239"/>
                    <a:pt x="4206240" y="128064"/>
                    <a:pt x="4236720" y="124889"/>
                  </a:cubicBezTo>
                  <a:cubicBezTo>
                    <a:pt x="4267200" y="121714"/>
                    <a:pt x="4282440" y="124889"/>
                    <a:pt x="4312920" y="124889"/>
                  </a:cubicBezTo>
                  <a:cubicBezTo>
                    <a:pt x="4343400" y="124889"/>
                    <a:pt x="4355465" y="128064"/>
                    <a:pt x="4389120" y="124889"/>
                  </a:cubicBezTo>
                  <a:cubicBezTo>
                    <a:pt x="4422775" y="121714"/>
                    <a:pt x="4443730" y="112824"/>
                    <a:pt x="4480560" y="109649"/>
                  </a:cubicBezTo>
                  <a:cubicBezTo>
                    <a:pt x="4517390" y="106474"/>
                    <a:pt x="4535170" y="112824"/>
                    <a:pt x="4572000" y="109649"/>
                  </a:cubicBezTo>
                  <a:cubicBezTo>
                    <a:pt x="4608830" y="106474"/>
                    <a:pt x="4629785" y="103299"/>
                    <a:pt x="4663440" y="94409"/>
                  </a:cubicBezTo>
                  <a:cubicBezTo>
                    <a:pt x="4697095" y="85519"/>
                    <a:pt x="4705985" y="72819"/>
                    <a:pt x="4739640" y="63929"/>
                  </a:cubicBezTo>
                  <a:cubicBezTo>
                    <a:pt x="4773295" y="55039"/>
                    <a:pt x="4797425" y="55039"/>
                    <a:pt x="4831080" y="48689"/>
                  </a:cubicBezTo>
                  <a:cubicBezTo>
                    <a:pt x="4864735" y="42339"/>
                    <a:pt x="4873625" y="36624"/>
                    <a:pt x="4907280" y="33449"/>
                  </a:cubicBezTo>
                  <a:cubicBezTo>
                    <a:pt x="4940935" y="30274"/>
                    <a:pt x="4965065" y="33449"/>
                    <a:pt x="4998720" y="33449"/>
                  </a:cubicBezTo>
                  <a:cubicBezTo>
                    <a:pt x="5032375" y="33449"/>
                    <a:pt x="5044440" y="39799"/>
                    <a:pt x="5074920" y="33449"/>
                  </a:cubicBezTo>
                  <a:cubicBezTo>
                    <a:pt x="5105400" y="27099"/>
                    <a:pt x="5117465" y="9319"/>
                    <a:pt x="5151120" y="2969"/>
                  </a:cubicBezTo>
                  <a:cubicBezTo>
                    <a:pt x="5184775" y="-3381"/>
                    <a:pt x="5226050" y="2334"/>
                    <a:pt x="5242560" y="2969"/>
                  </a:cubicBezTo>
                </a:path>
              </a:pathLst>
            </a:cu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grpSp>
      <p:sp>
        <p:nvSpPr>
          <p:cNvPr id="11" name="Текстовое поле 10"/>
          <p:cNvSpPr txBox="1"/>
          <p:nvPr/>
        </p:nvSpPr>
        <p:spPr>
          <a:xfrm rot="16200000">
            <a:off x="-1506855" y="2755265"/>
            <a:ext cx="4770120" cy="521970"/>
          </a:xfrm>
          <a:prstGeom prst="rect">
            <a:avLst/>
          </a:prstGeom>
          <a:noFill/>
        </p:spPr>
        <p:txBody>
          <a:bodyPr wrap="square" rtlCol="0">
            <a:spAutoFit/>
          </a:bodyPr>
          <a:p>
            <a:pPr algn="ctr"/>
            <a:r>
              <a:rPr lang="ru-RU" altLang="en-US" sz="2800"/>
              <a:t>Значение показателя</a:t>
            </a:r>
            <a:endParaRPr lang="ru-RU" altLang="en-US" sz="2800"/>
          </a:p>
        </p:txBody>
      </p:sp>
      <p:grpSp>
        <p:nvGrpSpPr>
          <p:cNvPr id="13" name="Группа 12"/>
          <p:cNvGrpSpPr/>
          <p:nvPr/>
        </p:nvGrpSpPr>
        <p:grpSpPr>
          <a:xfrm>
            <a:off x="7335520" y="1543685"/>
            <a:ext cx="3199765" cy="2914943"/>
            <a:chOff x="2040" y="2432"/>
            <a:chExt cx="10151" cy="5936"/>
          </a:xfrm>
        </p:grpSpPr>
        <p:cxnSp>
          <p:nvCxnSpPr>
            <p:cNvPr id="14" name="Прямая со стрелкой 13"/>
            <p:cNvCxnSpPr/>
            <p:nvPr/>
          </p:nvCxnSpPr>
          <p:spPr>
            <a:xfrm>
              <a:off x="2040" y="8220"/>
              <a:ext cx="9984" cy="72"/>
            </a:xfrm>
            <a:prstGeom prst="straightConnector1">
              <a:avLst/>
            </a:prstGeom>
            <a:ln>
              <a:solidFill>
                <a:srgbClr val="202020"/>
              </a:solidFill>
              <a:tailEnd type="arrow"/>
            </a:ln>
          </p:spPr>
          <p:style>
            <a:lnRef idx="1">
              <a:schemeClr val="accent1"/>
            </a:lnRef>
            <a:fillRef idx="0">
              <a:schemeClr val="accent1"/>
            </a:fillRef>
            <a:effectRef idx="0">
              <a:schemeClr val="accent1"/>
            </a:effectRef>
            <a:fontRef idx="minor">
              <a:schemeClr val="tx1"/>
            </a:fontRef>
          </p:style>
        </p:cxnSp>
        <p:cxnSp>
          <p:nvCxnSpPr>
            <p:cNvPr id="15" name="Прямая со стрелкой 14"/>
            <p:cNvCxnSpPr/>
            <p:nvPr/>
          </p:nvCxnSpPr>
          <p:spPr>
            <a:xfrm flipV="1">
              <a:off x="2240" y="2432"/>
              <a:ext cx="16" cy="5936"/>
            </a:xfrm>
            <a:prstGeom prst="straightConnector1">
              <a:avLst/>
            </a:prstGeom>
            <a:ln>
              <a:solidFill>
                <a:srgbClr val="202020"/>
              </a:solidFill>
              <a:tailEnd type="arrow"/>
            </a:ln>
          </p:spPr>
          <p:style>
            <a:lnRef idx="1">
              <a:schemeClr val="accent1"/>
            </a:lnRef>
            <a:fillRef idx="0">
              <a:schemeClr val="accent1"/>
            </a:fillRef>
            <a:effectRef idx="0">
              <a:schemeClr val="accent1"/>
            </a:effectRef>
            <a:fontRef idx="minor">
              <a:schemeClr val="tx1"/>
            </a:fontRef>
          </p:style>
        </p:cxnSp>
        <p:sp>
          <p:nvSpPr>
            <p:cNvPr id="16" name="Полилиния 15"/>
            <p:cNvSpPr/>
            <p:nvPr/>
          </p:nvSpPr>
          <p:spPr>
            <a:xfrm flipV="1">
              <a:off x="2473" y="5339"/>
              <a:ext cx="9718" cy="2471"/>
            </a:xfrm>
            <a:custGeom>
              <a:avLst/>
              <a:gdLst>
                <a:gd name="connisteX0" fmla="*/ 0 w 5242560"/>
                <a:gd name="connsiteY0" fmla="*/ 1694608 h 1819350"/>
                <a:gd name="connisteX1" fmla="*/ 76200 w 5242560"/>
                <a:gd name="connsiteY1" fmla="*/ 1664128 h 1819350"/>
                <a:gd name="connisteX2" fmla="*/ 152400 w 5242560"/>
                <a:gd name="connsiteY2" fmla="*/ 1664128 h 1819350"/>
                <a:gd name="connisteX3" fmla="*/ 228600 w 5242560"/>
                <a:gd name="connsiteY3" fmla="*/ 1664128 h 1819350"/>
                <a:gd name="connisteX4" fmla="*/ 304800 w 5242560"/>
                <a:gd name="connsiteY4" fmla="*/ 1664128 h 1819350"/>
                <a:gd name="connisteX5" fmla="*/ 381000 w 5242560"/>
                <a:gd name="connsiteY5" fmla="*/ 1740328 h 1819350"/>
                <a:gd name="connisteX6" fmla="*/ 457200 w 5242560"/>
                <a:gd name="connsiteY6" fmla="*/ 1786048 h 1819350"/>
                <a:gd name="connisteX7" fmla="*/ 533400 w 5242560"/>
                <a:gd name="connsiteY7" fmla="*/ 1816528 h 1819350"/>
                <a:gd name="connisteX8" fmla="*/ 609600 w 5242560"/>
                <a:gd name="connsiteY8" fmla="*/ 1816528 h 1819350"/>
                <a:gd name="connisteX9" fmla="*/ 685800 w 5242560"/>
                <a:gd name="connsiteY9" fmla="*/ 1816528 h 1819350"/>
                <a:gd name="connisteX10" fmla="*/ 762000 w 5242560"/>
                <a:gd name="connsiteY10" fmla="*/ 1786048 h 1819350"/>
                <a:gd name="connisteX11" fmla="*/ 822960 w 5242560"/>
                <a:gd name="connsiteY11" fmla="*/ 1709848 h 1819350"/>
                <a:gd name="connisteX12" fmla="*/ 899160 w 5242560"/>
                <a:gd name="connsiteY12" fmla="*/ 1694608 h 1819350"/>
                <a:gd name="connisteX13" fmla="*/ 975360 w 5242560"/>
                <a:gd name="connsiteY13" fmla="*/ 1679368 h 1819350"/>
                <a:gd name="connisteX14" fmla="*/ 1051560 w 5242560"/>
                <a:gd name="connsiteY14" fmla="*/ 1679368 h 1819350"/>
                <a:gd name="connisteX15" fmla="*/ 1127760 w 5242560"/>
                <a:gd name="connsiteY15" fmla="*/ 1679368 h 1819350"/>
                <a:gd name="connisteX16" fmla="*/ 1203960 w 5242560"/>
                <a:gd name="connsiteY16" fmla="*/ 1679368 h 1819350"/>
                <a:gd name="connisteX17" fmla="*/ 1280160 w 5242560"/>
                <a:gd name="connsiteY17" fmla="*/ 1709848 h 1819350"/>
                <a:gd name="connisteX18" fmla="*/ 1371600 w 5242560"/>
                <a:gd name="connsiteY18" fmla="*/ 1755568 h 1819350"/>
                <a:gd name="connisteX19" fmla="*/ 1447800 w 5242560"/>
                <a:gd name="connsiteY19" fmla="*/ 1786048 h 1819350"/>
                <a:gd name="connisteX20" fmla="*/ 1539240 w 5242560"/>
                <a:gd name="connsiteY20" fmla="*/ 1786048 h 1819350"/>
                <a:gd name="connisteX21" fmla="*/ 1630680 w 5242560"/>
                <a:gd name="connsiteY21" fmla="*/ 1786048 h 1819350"/>
                <a:gd name="connisteX22" fmla="*/ 1706880 w 5242560"/>
                <a:gd name="connsiteY22" fmla="*/ 1770808 h 1819350"/>
                <a:gd name="connisteX23" fmla="*/ 1783080 w 5242560"/>
                <a:gd name="connsiteY23" fmla="*/ 1755568 h 1819350"/>
                <a:gd name="connisteX24" fmla="*/ 1859280 w 5242560"/>
                <a:gd name="connsiteY24" fmla="*/ 1709848 h 1819350"/>
                <a:gd name="connisteX25" fmla="*/ 1935480 w 5242560"/>
                <a:gd name="connsiteY25" fmla="*/ 1679368 h 1819350"/>
                <a:gd name="connisteX26" fmla="*/ 2011680 w 5242560"/>
                <a:gd name="connsiteY26" fmla="*/ 1679368 h 1819350"/>
                <a:gd name="connisteX27" fmla="*/ 2087880 w 5242560"/>
                <a:gd name="connsiteY27" fmla="*/ 1679368 h 1819350"/>
                <a:gd name="connisteX28" fmla="*/ 2179320 w 5242560"/>
                <a:gd name="connsiteY28" fmla="*/ 1679368 h 1819350"/>
                <a:gd name="connisteX29" fmla="*/ 2255520 w 5242560"/>
                <a:gd name="connsiteY29" fmla="*/ 1679368 h 1819350"/>
                <a:gd name="connisteX30" fmla="*/ 2362200 w 5242560"/>
                <a:gd name="connsiteY30" fmla="*/ 1725088 h 1819350"/>
                <a:gd name="connisteX31" fmla="*/ 2453640 w 5242560"/>
                <a:gd name="connsiteY31" fmla="*/ 1770808 h 1819350"/>
                <a:gd name="connisteX32" fmla="*/ 2545080 w 5242560"/>
                <a:gd name="connsiteY32" fmla="*/ 1786048 h 1819350"/>
                <a:gd name="connisteX33" fmla="*/ 2621280 w 5242560"/>
                <a:gd name="connsiteY33" fmla="*/ 1801288 h 1819350"/>
                <a:gd name="connisteX34" fmla="*/ 2697480 w 5242560"/>
                <a:gd name="connsiteY34" fmla="*/ 1801288 h 1819350"/>
                <a:gd name="connisteX35" fmla="*/ 2773680 w 5242560"/>
                <a:gd name="connsiteY35" fmla="*/ 1770808 h 1819350"/>
                <a:gd name="connisteX36" fmla="*/ 2849880 w 5242560"/>
                <a:gd name="connsiteY36" fmla="*/ 1694608 h 1819350"/>
                <a:gd name="connisteX37" fmla="*/ 2941320 w 5242560"/>
                <a:gd name="connsiteY37" fmla="*/ 1618408 h 1819350"/>
                <a:gd name="connisteX38" fmla="*/ 3002280 w 5242560"/>
                <a:gd name="connsiteY38" fmla="*/ 1526968 h 1819350"/>
                <a:gd name="connisteX39" fmla="*/ 3032760 w 5242560"/>
                <a:gd name="connsiteY39" fmla="*/ 1450768 h 1819350"/>
                <a:gd name="connisteX40" fmla="*/ 3078480 w 5242560"/>
                <a:gd name="connsiteY40" fmla="*/ 1374568 h 1819350"/>
                <a:gd name="connisteX41" fmla="*/ 3139440 w 5242560"/>
                <a:gd name="connsiteY41" fmla="*/ 1298368 h 1819350"/>
                <a:gd name="connisteX42" fmla="*/ 3200400 w 5242560"/>
                <a:gd name="connsiteY42" fmla="*/ 1176448 h 1819350"/>
                <a:gd name="connisteX43" fmla="*/ 3230880 w 5242560"/>
                <a:gd name="connsiteY43" fmla="*/ 1069768 h 1819350"/>
                <a:gd name="connisteX44" fmla="*/ 3352800 w 5242560"/>
                <a:gd name="connsiteY44" fmla="*/ 917368 h 1819350"/>
                <a:gd name="connisteX45" fmla="*/ 3444240 w 5242560"/>
                <a:gd name="connsiteY45" fmla="*/ 825928 h 1819350"/>
                <a:gd name="connisteX46" fmla="*/ 3489960 w 5242560"/>
                <a:gd name="connsiteY46" fmla="*/ 749728 h 1819350"/>
                <a:gd name="connisteX47" fmla="*/ 3550920 w 5242560"/>
                <a:gd name="connsiteY47" fmla="*/ 673528 h 1819350"/>
                <a:gd name="connisteX48" fmla="*/ 3596640 w 5242560"/>
                <a:gd name="connsiteY48" fmla="*/ 597328 h 1819350"/>
                <a:gd name="connisteX49" fmla="*/ 3703320 w 5242560"/>
                <a:gd name="connsiteY49" fmla="*/ 460168 h 1819350"/>
                <a:gd name="connisteX50" fmla="*/ 3794760 w 5242560"/>
                <a:gd name="connsiteY50" fmla="*/ 399208 h 1819350"/>
                <a:gd name="connisteX51" fmla="*/ 3840480 w 5242560"/>
                <a:gd name="connsiteY51" fmla="*/ 323008 h 1819350"/>
                <a:gd name="connisteX52" fmla="*/ 3931920 w 5242560"/>
                <a:gd name="connsiteY52" fmla="*/ 277288 h 1819350"/>
                <a:gd name="connisteX53" fmla="*/ 4008120 w 5242560"/>
                <a:gd name="connsiteY53" fmla="*/ 201088 h 1819350"/>
                <a:gd name="connisteX54" fmla="*/ 4084320 w 5242560"/>
                <a:gd name="connsiteY54" fmla="*/ 170608 h 1819350"/>
                <a:gd name="connisteX55" fmla="*/ 4160520 w 5242560"/>
                <a:gd name="connsiteY55" fmla="*/ 140128 h 1819350"/>
                <a:gd name="connisteX56" fmla="*/ 4236720 w 5242560"/>
                <a:gd name="connsiteY56" fmla="*/ 124888 h 1819350"/>
                <a:gd name="connisteX57" fmla="*/ 4312920 w 5242560"/>
                <a:gd name="connsiteY57" fmla="*/ 124888 h 1819350"/>
                <a:gd name="connisteX58" fmla="*/ 4389120 w 5242560"/>
                <a:gd name="connsiteY58" fmla="*/ 124888 h 1819350"/>
                <a:gd name="connisteX59" fmla="*/ 4480560 w 5242560"/>
                <a:gd name="connsiteY59" fmla="*/ 109648 h 1819350"/>
                <a:gd name="connisteX60" fmla="*/ 4572000 w 5242560"/>
                <a:gd name="connsiteY60" fmla="*/ 109648 h 1819350"/>
                <a:gd name="connisteX61" fmla="*/ 4663440 w 5242560"/>
                <a:gd name="connsiteY61" fmla="*/ 94408 h 1819350"/>
                <a:gd name="connisteX62" fmla="*/ 4739640 w 5242560"/>
                <a:gd name="connsiteY62" fmla="*/ 63928 h 1819350"/>
                <a:gd name="connisteX63" fmla="*/ 4831080 w 5242560"/>
                <a:gd name="connsiteY63" fmla="*/ 48688 h 1819350"/>
                <a:gd name="connisteX64" fmla="*/ 4907280 w 5242560"/>
                <a:gd name="connsiteY64" fmla="*/ 33448 h 1819350"/>
                <a:gd name="connisteX65" fmla="*/ 4998720 w 5242560"/>
                <a:gd name="connsiteY65" fmla="*/ 33448 h 1819350"/>
                <a:gd name="connisteX66" fmla="*/ 5074920 w 5242560"/>
                <a:gd name="connsiteY66" fmla="*/ 33448 h 1819350"/>
                <a:gd name="connisteX67" fmla="*/ 5151120 w 5242560"/>
                <a:gd name="connsiteY67" fmla="*/ 2968 h 1819350"/>
                <a:gd name="connisteX68" fmla="*/ 5242560 w 5242560"/>
                <a:gd name="connsiteY68" fmla="*/ 2968 h 18193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Lst>
              <a:rect l="l" t="t" r="r" b="b"/>
              <a:pathLst>
                <a:path w="5242560" h="1819351">
                  <a:moveTo>
                    <a:pt x="0" y="1694609"/>
                  </a:moveTo>
                  <a:cubicBezTo>
                    <a:pt x="13970" y="1688259"/>
                    <a:pt x="45720" y="1670479"/>
                    <a:pt x="76200" y="1664129"/>
                  </a:cubicBezTo>
                  <a:cubicBezTo>
                    <a:pt x="106680" y="1657779"/>
                    <a:pt x="121920" y="1664129"/>
                    <a:pt x="152400" y="1664129"/>
                  </a:cubicBezTo>
                  <a:cubicBezTo>
                    <a:pt x="182880" y="1664129"/>
                    <a:pt x="198120" y="1664129"/>
                    <a:pt x="228600" y="1664129"/>
                  </a:cubicBezTo>
                  <a:cubicBezTo>
                    <a:pt x="259080" y="1664129"/>
                    <a:pt x="274320" y="1648889"/>
                    <a:pt x="304800" y="1664129"/>
                  </a:cubicBezTo>
                  <a:cubicBezTo>
                    <a:pt x="335280" y="1679369"/>
                    <a:pt x="350520" y="1716199"/>
                    <a:pt x="381000" y="1740329"/>
                  </a:cubicBezTo>
                  <a:cubicBezTo>
                    <a:pt x="411480" y="1764459"/>
                    <a:pt x="426720" y="1770809"/>
                    <a:pt x="457200" y="1786049"/>
                  </a:cubicBezTo>
                  <a:cubicBezTo>
                    <a:pt x="487680" y="1801289"/>
                    <a:pt x="502920" y="1810179"/>
                    <a:pt x="533400" y="1816529"/>
                  </a:cubicBezTo>
                  <a:cubicBezTo>
                    <a:pt x="563880" y="1822879"/>
                    <a:pt x="579120" y="1816529"/>
                    <a:pt x="609600" y="1816529"/>
                  </a:cubicBezTo>
                  <a:cubicBezTo>
                    <a:pt x="640080" y="1816529"/>
                    <a:pt x="655320" y="1822879"/>
                    <a:pt x="685800" y="1816529"/>
                  </a:cubicBezTo>
                  <a:cubicBezTo>
                    <a:pt x="716280" y="1810179"/>
                    <a:pt x="734695" y="1807639"/>
                    <a:pt x="762000" y="1786049"/>
                  </a:cubicBezTo>
                  <a:cubicBezTo>
                    <a:pt x="789305" y="1764459"/>
                    <a:pt x="795655" y="1728264"/>
                    <a:pt x="822960" y="1709849"/>
                  </a:cubicBezTo>
                  <a:cubicBezTo>
                    <a:pt x="850265" y="1691434"/>
                    <a:pt x="868680" y="1700959"/>
                    <a:pt x="899160" y="1694609"/>
                  </a:cubicBezTo>
                  <a:cubicBezTo>
                    <a:pt x="929640" y="1688259"/>
                    <a:pt x="944880" y="1682544"/>
                    <a:pt x="975360" y="1679369"/>
                  </a:cubicBezTo>
                  <a:cubicBezTo>
                    <a:pt x="1005840" y="1676194"/>
                    <a:pt x="1021080" y="1679369"/>
                    <a:pt x="1051560" y="1679369"/>
                  </a:cubicBezTo>
                  <a:cubicBezTo>
                    <a:pt x="1082040" y="1679369"/>
                    <a:pt x="1097280" y="1679369"/>
                    <a:pt x="1127760" y="1679369"/>
                  </a:cubicBezTo>
                  <a:cubicBezTo>
                    <a:pt x="1158240" y="1679369"/>
                    <a:pt x="1173480" y="1673019"/>
                    <a:pt x="1203960" y="1679369"/>
                  </a:cubicBezTo>
                  <a:cubicBezTo>
                    <a:pt x="1234440" y="1685719"/>
                    <a:pt x="1246505" y="1694609"/>
                    <a:pt x="1280160" y="1709849"/>
                  </a:cubicBezTo>
                  <a:cubicBezTo>
                    <a:pt x="1313815" y="1725089"/>
                    <a:pt x="1337945" y="1740329"/>
                    <a:pt x="1371600" y="1755569"/>
                  </a:cubicBezTo>
                  <a:cubicBezTo>
                    <a:pt x="1405255" y="1770809"/>
                    <a:pt x="1414145" y="1779699"/>
                    <a:pt x="1447800" y="1786049"/>
                  </a:cubicBezTo>
                  <a:cubicBezTo>
                    <a:pt x="1481455" y="1792399"/>
                    <a:pt x="1502410" y="1786049"/>
                    <a:pt x="1539240" y="1786049"/>
                  </a:cubicBezTo>
                  <a:cubicBezTo>
                    <a:pt x="1576070" y="1786049"/>
                    <a:pt x="1597025" y="1789224"/>
                    <a:pt x="1630680" y="1786049"/>
                  </a:cubicBezTo>
                  <a:cubicBezTo>
                    <a:pt x="1664335" y="1782874"/>
                    <a:pt x="1676400" y="1777159"/>
                    <a:pt x="1706880" y="1770809"/>
                  </a:cubicBezTo>
                  <a:cubicBezTo>
                    <a:pt x="1737360" y="1764459"/>
                    <a:pt x="1752600" y="1767634"/>
                    <a:pt x="1783080" y="1755569"/>
                  </a:cubicBezTo>
                  <a:cubicBezTo>
                    <a:pt x="1813560" y="1743504"/>
                    <a:pt x="1828800" y="1725089"/>
                    <a:pt x="1859280" y="1709849"/>
                  </a:cubicBezTo>
                  <a:cubicBezTo>
                    <a:pt x="1889760" y="1694609"/>
                    <a:pt x="1905000" y="1685719"/>
                    <a:pt x="1935480" y="1679369"/>
                  </a:cubicBezTo>
                  <a:cubicBezTo>
                    <a:pt x="1965960" y="1673019"/>
                    <a:pt x="1981200" y="1679369"/>
                    <a:pt x="2011680" y="1679369"/>
                  </a:cubicBezTo>
                  <a:cubicBezTo>
                    <a:pt x="2042160" y="1679369"/>
                    <a:pt x="2054225" y="1679369"/>
                    <a:pt x="2087880" y="1679369"/>
                  </a:cubicBezTo>
                  <a:cubicBezTo>
                    <a:pt x="2121535" y="1679369"/>
                    <a:pt x="2145665" y="1679369"/>
                    <a:pt x="2179320" y="1679369"/>
                  </a:cubicBezTo>
                  <a:cubicBezTo>
                    <a:pt x="2212975" y="1679369"/>
                    <a:pt x="2218690" y="1670479"/>
                    <a:pt x="2255520" y="1679369"/>
                  </a:cubicBezTo>
                  <a:cubicBezTo>
                    <a:pt x="2292350" y="1688259"/>
                    <a:pt x="2322830" y="1706674"/>
                    <a:pt x="2362200" y="1725089"/>
                  </a:cubicBezTo>
                  <a:cubicBezTo>
                    <a:pt x="2401570" y="1743504"/>
                    <a:pt x="2416810" y="1758744"/>
                    <a:pt x="2453640" y="1770809"/>
                  </a:cubicBezTo>
                  <a:cubicBezTo>
                    <a:pt x="2490470" y="1782874"/>
                    <a:pt x="2511425" y="1779699"/>
                    <a:pt x="2545080" y="1786049"/>
                  </a:cubicBezTo>
                  <a:cubicBezTo>
                    <a:pt x="2578735" y="1792399"/>
                    <a:pt x="2590800" y="1798114"/>
                    <a:pt x="2621280" y="1801289"/>
                  </a:cubicBezTo>
                  <a:cubicBezTo>
                    <a:pt x="2651760" y="1804464"/>
                    <a:pt x="2667000" y="1807639"/>
                    <a:pt x="2697480" y="1801289"/>
                  </a:cubicBezTo>
                  <a:cubicBezTo>
                    <a:pt x="2727960" y="1794939"/>
                    <a:pt x="2743200" y="1792399"/>
                    <a:pt x="2773680" y="1770809"/>
                  </a:cubicBezTo>
                  <a:cubicBezTo>
                    <a:pt x="2804160" y="1749219"/>
                    <a:pt x="2816225" y="1725089"/>
                    <a:pt x="2849880" y="1694609"/>
                  </a:cubicBezTo>
                  <a:cubicBezTo>
                    <a:pt x="2883535" y="1664129"/>
                    <a:pt x="2910840" y="1652064"/>
                    <a:pt x="2941320" y="1618409"/>
                  </a:cubicBezTo>
                  <a:cubicBezTo>
                    <a:pt x="2971800" y="1584754"/>
                    <a:pt x="2983865" y="1560624"/>
                    <a:pt x="3002280" y="1526969"/>
                  </a:cubicBezTo>
                  <a:cubicBezTo>
                    <a:pt x="3020695" y="1493314"/>
                    <a:pt x="3017520" y="1481249"/>
                    <a:pt x="3032760" y="1450769"/>
                  </a:cubicBezTo>
                  <a:cubicBezTo>
                    <a:pt x="3048000" y="1420289"/>
                    <a:pt x="3056890" y="1405049"/>
                    <a:pt x="3078480" y="1374569"/>
                  </a:cubicBezTo>
                  <a:cubicBezTo>
                    <a:pt x="3100070" y="1344089"/>
                    <a:pt x="3115310" y="1337739"/>
                    <a:pt x="3139440" y="1298369"/>
                  </a:cubicBezTo>
                  <a:cubicBezTo>
                    <a:pt x="3163570" y="1258999"/>
                    <a:pt x="3181985" y="1222169"/>
                    <a:pt x="3200400" y="1176449"/>
                  </a:cubicBezTo>
                  <a:cubicBezTo>
                    <a:pt x="3218815" y="1130729"/>
                    <a:pt x="3200400" y="1121839"/>
                    <a:pt x="3230880" y="1069769"/>
                  </a:cubicBezTo>
                  <a:cubicBezTo>
                    <a:pt x="3261360" y="1017699"/>
                    <a:pt x="3310255" y="966264"/>
                    <a:pt x="3352800" y="917369"/>
                  </a:cubicBezTo>
                  <a:cubicBezTo>
                    <a:pt x="3395345" y="868474"/>
                    <a:pt x="3416935" y="859584"/>
                    <a:pt x="3444240" y="825929"/>
                  </a:cubicBezTo>
                  <a:cubicBezTo>
                    <a:pt x="3471545" y="792274"/>
                    <a:pt x="3468370" y="780209"/>
                    <a:pt x="3489960" y="749729"/>
                  </a:cubicBezTo>
                  <a:cubicBezTo>
                    <a:pt x="3511550" y="719249"/>
                    <a:pt x="3529330" y="704009"/>
                    <a:pt x="3550920" y="673529"/>
                  </a:cubicBezTo>
                  <a:cubicBezTo>
                    <a:pt x="3572510" y="643049"/>
                    <a:pt x="3566160" y="639874"/>
                    <a:pt x="3596640" y="597329"/>
                  </a:cubicBezTo>
                  <a:cubicBezTo>
                    <a:pt x="3627120" y="554784"/>
                    <a:pt x="3663950" y="499539"/>
                    <a:pt x="3703320" y="460169"/>
                  </a:cubicBezTo>
                  <a:cubicBezTo>
                    <a:pt x="3742690" y="420799"/>
                    <a:pt x="3767455" y="426514"/>
                    <a:pt x="3794760" y="399209"/>
                  </a:cubicBezTo>
                  <a:cubicBezTo>
                    <a:pt x="3822065" y="371904"/>
                    <a:pt x="3813175" y="347139"/>
                    <a:pt x="3840480" y="323009"/>
                  </a:cubicBezTo>
                  <a:cubicBezTo>
                    <a:pt x="3867785" y="298879"/>
                    <a:pt x="3898265" y="301419"/>
                    <a:pt x="3931920" y="277289"/>
                  </a:cubicBezTo>
                  <a:cubicBezTo>
                    <a:pt x="3965575" y="253159"/>
                    <a:pt x="3977640" y="222679"/>
                    <a:pt x="4008120" y="201089"/>
                  </a:cubicBezTo>
                  <a:cubicBezTo>
                    <a:pt x="4038600" y="179499"/>
                    <a:pt x="4053840" y="182674"/>
                    <a:pt x="4084320" y="170609"/>
                  </a:cubicBezTo>
                  <a:cubicBezTo>
                    <a:pt x="4114800" y="158544"/>
                    <a:pt x="4130040" y="149019"/>
                    <a:pt x="4160520" y="140129"/>
                  </a:cubicBezTo>
                  <a:cubicBezTo>
                    <a:pt x="4191000" y="131239"/>
                    <a:pt x="4206240" y="128064"/>
                    <a:pt x="4236720" y="124889"/>
                  </a:cubicBezTo>
                  <a:cubicBezTo>
                    <a:pt x="4267200" y="121714"/>
                    <a:pt x="4282440" y="124889"/>
                    <a:pt x="4312920" y="124889"/>
                  </a:cubicBezTo>
                  <a:cubicBezTo>
                    <a:pt x="4343400" y="124889"/>
                    <a:pt x="4355465" y="128064"/>
                    <a:pt x="4389120" y="124889"/>
                  </a:cubicBezTo>
                  <a:cubicBezTo>
                    <a:pt x="4422775" y="121714"/>
                    <a:pt x="4443730" y="112824"/>
                    <a:pt x="4480560" y="109649"/>
                  </a:cubicBezTo>
                  <a:cubicBezTo>
                    <a:pt x="4517390" y="106474"/>
                    <a:pt x="4535170" y="112824"/>
                    <a:pt x="4572000" y="109649"/>
                  </a:cubicBezTo>
                  <a:cubicBezTo>
                    <a:pt x="4608830" y="106474"/>
                    <a:pt x="4629785" y="103299"/>
                    <a:pt x="4663440" y="94409"/>
                  </a:cubicBezTo>
                  <a:cubicBezTo>
                    <a:pt x="4697095" y="85519"/>
                    <a:pt x="4705985" y="72819"/>
                    <a:pt x="4739640" y="63929"/>
                  </a:cubicBezTo>
                  <a:cubicBezTo>
                    <a:pt x="4773295" y="55039"/>
                    <a:pt x="4797425" y="55039"/>
                    <a:pt x="4831080" y="48689"/>
                  </a:cubicBezTo>
                  <a:cubicBezTo>
                    <a:pt x="4864735" y="42339"/>
                    <a:pt x="4873625" y="36624"/>
                    <a:pt x="4907280" y="33449"/>
                  </a:cubicBezTo>
                  <a:cubicBezTo>
                    <a:pt x="4940935" y="30274"/>
                    <a:pt x="4965065" y="33449"/>
                    <a:pt x="4998720" y="33449"/>
                  </a:cubicBezTo>
                  <a:cubicBezTo>
                    <a:pt x="5032375" y="33449"/>
                    <a:pt x="5044440" y="39799"/>
                    <a:pt x="5074920" y="33449"/>
                  </a:cubicBezTo>
                  <a:cubicBezTo>
                    <a:pt x="5105400" y="27099"/>
                    <a:pt x="5117465" y="9319"/>
                    <a:pt x="5151120" y="2969"/>
                  </a:cubicBezTo>
                  <a:cubicBezTo>
                    <a:pt x="5184775" y="-3381"/>
                    <a:pt x="5226050" y="2334"/>
                    <a:pt x="5242560" y="2969"/>
                  </a:cubicBezTo>
                </a:path>
              </a:pathLst>
            </a:cu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grpSp>
      <p:sp>
        <p:nvSpPr>
          <p:cNvPr id="17" name="Текстовое поле 16"/>
          <p:cNvSpPr txBox="1"/>
          <p:nvPr/>
        </p:nvSpPr>
        <p:spPr>
          <a:xfrm>
            <a:off x="7373620" y="4622800"/>
            <a:ext cx="3108960" cy="645160"/>
          </a:xfrm>
          <a:prstGeom prst="rect">
            <a:avLst/>
          </a:prstGeom>
          <a:noFill/>
        </p:spPr>
        <p:txBody>
          <a:bodyPr wrap="square" rtlCol="0">
            <a:spAutoFit/>
          </a:bodyPr>
          <a:p>
            <a:pPr algn="ctr"/>
            <a:r>
              <a:rPr lang="ru-RU" altLang="en-US" sz="3600"/>
              <a:t>Время</a:t>
            </a:r>
            <a:endParaRPr lang="ru-RU" altLang="en-US" sz="3600"/>
          </a:p>
        </p:txBody>
      </p:sp>
      <p:sp>
        <p:nvSpPr>
          <p:cNvPr id="18" name="Текстовое поле 17"/>
          <p:cNvSpPr txBox="1"/>
          <p:nvPr/>
        </p:nvSpPr>
        <p:spPr>
          <a:xfrm>
            <a:off x="990600" y="5472430"/>
            <a:ext cx="11079480" cy="1383665"/>
          </a:xfrm>
          <a:prstGeom prst="rect">
            <a:avLst/>
          </a:prstGeom>
          <a:noFill/>
        </p:spPr>
        <p:txBody>
          <a:bodyPr wrap="square" rtlCol="0">
            <a:spAutoFit/>
          </a:bodyPr>
          <a:p>
            <a:r>
              <a:rPr lang="ru-RU" altLang="en-US" sz="2800"/>
              <a:t>Изменения, даже очень резкие, не являются доказательством наличия внешнего воздействия. Даже если по времени эти изменения совпадают с некоторым потенциально экзогенным воздействием. </a:t>
            </a:r>
            <a:endParaRPr lang="ru-RU" altLang="en-US" sz="2800"/>
          </a:p>
        </p:txBody>
      </p:sp>
      <p:sp>
        <p:nvSpPr>
          <p:cNvPr id="3" name="Текстовое поле 2"/>
          <p:cNvSpPr txBox="1"/>
          <p:nvPr/>
        </p:nvSpPr>
        <p:spPr>
          <a:xfrm rot="16200000">
            <a:off x="4683760" y="2740025"/>
            <a:ext cx="4770120" cy="521970"/>
          </a:xfrm>
          <a:prstGeom prst="rect">
            <a:avLst/>
          </a:prstGeom>
          <a:noFill/>
        </p:spPr>
        <p:txBody>
          <a:bodyPr wrap="square" rtlCol="0">
            <a:spAutoFit/>
          </a:bodyPr>
          <a:p>
            <a:pPr algn="ctr"/>
            <a:r>
              <a:rPr lang="ru-RU" altLang="en-US" sz="2800"/>
              <a:t>Значение показателя</a:t>
            </a:r>
            <a:endParaRPr lang="ru-RU" altLang="en-US" sz="2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115570"/>
            <a:ext cx="10515600" cy="1325563"/>
          </a:xfrm>
        </p:spPr>
        <p:txBody>
          <a:bodyPr>
            <a:noAutofit/>
          </a:bodyPr>
          <a:p>
            <a:r>
              <a:rPr lang="ru-RU" altLang="ru-RU" sz="3600"/>
              <a:t>Пример: Динамика структуры популяции брахиопод (</a:t>
            </a:r>
            <a:r>
              <a:rPr lang="ru-RU" altLang="ru-RU" sz="3600" i="1"/>
              <a:t>Hemithiris psittacea</a:t>
            </a:r>
            <a:r>
              <a:rPr lang="en-US" altLang="ru-RU" sz="3600"/>
              <a:t>)</a:t>
            </a:r>
            <a:r>
              <a:rPr lang="ru-RU" altLang="en-US" sz="3600"/>
              <a:t> в районе фарватера в Западной Ряжковой салме</a:t>
            </a:r>
            <a:endParaRPr lang="ru-RU" altLang="en-US" sz="3600"/>
          </a:p>
        </p:txBody>
      </p:sp>
      <p:pic>
        <p:nvPicPr>
          <p:cNvPr id="9" name="Замещающее содержимое 8"/>
          <p:cNvPicPr>
            <a:picLocks noChangeAspect="1"/>
          </p:cNvPicPr>
          <p:nvPr>
            <p:ph sz="half" idx="1"/>
          </p:nvPr>
        </p:nvPicPr>
        <p:blipFill>
          <a:blip r:embed="rId1"/>
          <a:stretch>
            <a:fillRect/>
          </a:stretch>
        </p:blipFill>
        <p:spPr>
          <a:xfrm>
            <a:off x="647700" y="2398395"/>
            <a:ext cx="5181600" cy="3586480"/>
          </a:xfrm>
          <a:prstGeom prst="rect">
            <a:avLst/>
          </a:prstGeom>
        </p:spPr>
      </p:pic>
      <p:pic>
        <p:nvPicPr>
          <p:cNvPr id="102" name="Изображение 101"/>
          <p:cNvPicPr/>
          <p:nvPr/>
        </p:nvPicPr>
        <p:blipFill>
          <a:blip r:embed="rId2" r:link="rId3"/>
          <a:stretch>
            <a:fillRect/>
          </a:stretch>
        </p:blipFill>
        <p:spPr>
          <a:xfrm>
            <a:off x="6096000" y="2781300"/>
            <a:ext cx="0" cy="0"/>
          </a:xfrm>
          <a:prstGeom prst="rect">
            <a:avLst/>
          </a:prstGeom>
          <a:noFill/>
          <a:ln w="9525">
            <a:noFill/>
          </a:ln>
        </p:spPr>
      </p:pic>
      <p:pic>
        <p:nvPicPr>
          <p:cNvPr id="10" name="Замещающее содержимое 9"/>
          <p:cNvPicPr>
            <a:picLocks noChangeAspect="1"/>
          </p:cNvPicPr>
          <p:nvPr>
            <p:ph sz="half" idx="2"/>
          </p:nvPr>
        </p:nvPicPr>
        <p:blipFill>
          <a:blip r:embed="rId4"/>
          <a:stretch>
            <a:fillRect/>
          </a:stretch>
        </p:blipFill>
        <p:spPr>
          <a:xfrm>
            <a:off x="5981700" y="2398395"/>
            <a:ext cx="5181600" cy="3586480"/>
          </a:xfrm>
          <a:prstGeom prst="rect">
            <a:avLst/>
          </a:prstGeom>
        </p:spPr>
      </p:pic>
      <p:sp>
        <p:nvSpPr>
          <p:cNvPr id="11" name="Текстовое поле 10"/>
          <p:cNvSpPr txBox="1"/>
          <p:nvPr/>
        </p:nvSpPr>
        <p:spPr>
          <a:xfrm>
            <a:off x="1122680" y="1753235"/>
            <a:ext cx="4706620" cy="645160"/>
          </a:xfrm>
          <a:prstGeom prst="rect">
            <a:avLst/>
          </a:prstGeom>
          <a:noFill/>
        </p:spPr>
        <p:txBody>
          <a:bodyPr wrap="square" rtlCol="0">
            <a:spAutoFit/>
          </a:bodyPr>
          <a:p>
            <a:r>
              <a:rPr lang="ru-RU" altLang="ru-RU"/>
              <a:t>Количество особей, </a:t>
            </a:r>
            <a:r>
              <a:rPr lang="ru-RU" altLang="ru-RU">
                <a:sym typeface="+mn-ea"/>
              </a:rPr>
              <a:t>отловленных </a:t>
            </a:r>
            <a:r>
              <a:rPr lang="ru-RU" altLang="ru-RU"/>
              <a:t>в дражных сборах</a:t>
            </a:r>
            <a:endParaRPr lang="ru-RU" altLang="ru-RU"/>
          </a:p>
        </p:txBody>
      </p:sp>
      <p:sp>
        <p:nvSpPr>
          <p:cNvPr id="12" name="Текстовое поле 11"/>
          <p:cNvSpPr txBox="1"/>
          <p:nvPr/>
        </p:nvSpPr>
        <p:spPr>
          <a:xfrm>
            <a:off x="6456680" y="1891665"/>
            <a:ext cx="4706620" cy="368300"/>
          </a:xfrm>
          <a:prstGeom prst="rect">
            <a:avLst/>
          </a:prstGeom>
          <a:noFill/>
        </p:spPr>
        <p:txBody>
          <a:bodyPr wrap="square" rtlCol="0">
            <a:spAutoFit/>
          </a:bodyPr>
          <a:p>
            <a:r>
              <a:rPr lang="ru-RU" altLang="ru-RU"/>
              <a:t>Доля молодых особей в популяции</a:t>
            </a:r>
            <a:endParaRPr lang="ru-RU" altLang="ru-RU"/>
          </a:p>
        </p:txBody>
      </p:sp>
      <p:grpSp>
        <p:nvGrpSpPr>
          <p:cNvPr id="18" name="Группа 17"/>
          <p:cNvGrpSpPr/>
          <p:nvPr/>
        </p:nvGrpSpPr>
        <p:grpSpPr>
          <a:xfrm>
            <a:off x="1151255" y="5608320"/>
            <a:ext cx="2981960" cy="1149350"/>
            <a:chOff x="1813" y="8832"/>
            <a:chExt cx="4696" cy="1810"/>
          </a:xfrm>
        </p:grpSpPr>
        <p:sp>
          <p:nvSpPr>
            <p:cNvPr id="13" name="Стрелка вниз 12"/>
            <p:cNvSpPr/>
            <p:nvPr/>
          </p:nvSpPr>
          <p:spPr>
            <a:xfrm rot="10800000">
              <a:off x="3855" y="8832"/>
              <a:ext cx="655" cy="1230"/>
            </a:xfrm>
            <a:prstGeom prst="downArrow">
              <a:avLst/>
            </a:prstGeom>
            <a:gradFill>
              <a:gsLst>
                <a:gs pos="0">
                  <a:srgbClr val="FFFF00"/>
                </a:gs>
                <a:gs pos="100000">
                  <a:srgbClr val="760303"/>
                </a:gs>
              </a:gsLst>
              <a:lin ang="5400000" scaled="0"/>
            </a:gra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7" name="Текстовое поле 16"/>
            <p:cNvSpPr txBox="1"/>
            <p:nvPr/>
          </p:nvSpPr>
          <p:spPr>
            <a:xfrm>
              <a:off x="1813" y="10062"/>
              <a:ext cx="4696" cy="580"/>
            </a:xfrm>
            <a:prstGeom prst="rect">
              <a:avLst/>
            </a:prstGeom>
            <a:noFill/>
          </p:spPr>
          <p:txBody>
            <a:bodyPr wrap="square" rtlCol="0">
              <a:spAutoFit/>
            </a:bodyPr>
            <a:p>
              <a:pPr algn="ctr"/>
              <a:r>
                <a:rPr lang="ru-RU" altLang="ru-RU"/>
                <a:t>Дноуглубительные работы</a:t>
              </a:r>
              <a:endParaRPr lang="ru-RU" altLang="ru-RU"/>
            </a:p>
          </p:txBody>
        </p:sp>
      </p:grpSp>
      <p:grpSp>
        <p:nvGrpSpPr>
          <p:cNvPr id="19" name="Группа 18"/>
          <p:cNvGrpSpPr/>
          <p:nvPr/>
        </p:nvGrpSpPr>
        <p:grpSpPr>
          <a:xfrm>
            <a:off x="6542405" y="5608320"/>
            <a:ext cx="2981960" cy="1149350"/>
            <a:chOff x="1813" y="8832"/>
            <a:chExt cx="4696" cy="1810"/>
          </a:xfrm>
        </p:grpSpPr>
        <p:sp>
          <p:nvSpPr>
            <p:cNvPr id="20" name="Стрелка вниз 19"/>
            <p:cNvSpPr/>
            <p:nvPr/>
          </p:nvSpPr>
          <p:spPr>
            <a:xfrm rot="10800000">
              <a:off x="3855" y="8832"/>
              <a:ext cx="655" cy="1230"/>
            </a:xfrm>
            <a:prstGeom prst="downArrow">
              <a:avLst/>
            </a:prstGeom>
            <a:gradFill>
              <a:gsLst>
                <a:gs pos="0">
                  <a:srgbClr val="FFFF00"/>
                </a:gs>
                <a:gs pos="100000">
                  <a:srgbClr val="760303"/>
                </a:gs>
              </a:gsLst>
              <a:lin ang="5400000" scaled="0"/>
            </a:gra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21" name="Текстовое поле 20"/>
            <p:cNvSpPr txBox="1"/>
            <p:nvPr/>
          </p:nvSpPr>
          <p:spPr>
            <a:xfrm>
              <a:off x="1813" y="10062"/>
              <a:ext cx="4696" cy="580"/>
            </a:xfrm>
            <a:prstGeom prst="rect">
              <a:avLst/>
            </a:prstGeom>
            <a:noFill/>
          </p:spPr>
          <p:txBody>
            <a:bodyPr wrap="square" rtlCol="0">
              <a:spAutoFit/>
            </a:bodyPr>
            <a:p>
              <a:pPr algn="ctr"/>
              <a:r>
                <a:rPr lang="ru-RU" altLang="ru-RU"/>
                <a:t>Дноуглубительные работы</a:t>
              </a:r>
              <a:endParaRPr lang="ru-RU" altLang="ru-RU"/>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normAutofit fontScale="90000"/>
          </a:bodyPr>
          <a:p>
            <a:r>
              <a:rPr lang="ru-RU" altLang="en-US"/>
              <a:t>Принцип 1.</a:t>
            </a:r>
            <a:r>
              <a:rPr lang="ru-RU" altLang="en-US" b="0"/>
              <a:t> Презумпция естественной причины изменений</a:t>
            </a:r>
            <a:r>
              <a:rPr lang="ru-RU" altLang="en-US"/>
              <a:t>.</a:t>
            </a:r>
            <a:endParaRPr lang="ru-RU" altLang="en-US"/>
          </a:p>
        </p:txBody>
      </p:sp>
      <p:sp>
        <p:nvSpPr>
          <p:cNvPr id="3" name="Замещающее содержимое 2"/>
          <p:cNvSpPr>
            <a:spLocks noGrp="1"/>
          </p:cNvSpPr>
          <p:nvPr>
            <p:ph idx="1"/>
          </p:nvPr>
        </p:nvSpPr>
        <p:spPr>
          <a:xfrm>
            <a:off x="647700" y="1756410"/>
            <a:ext cx="11034395" cy="5020945"/>
          </a:xfrm>
        </p:spPr>
        <p:txBody>
          <a:bodyPr>
            <a:normAutofit/>
          </a:bodyPr>
          <a:p>
            <a:r>
              <a:rPr lang="ru-RU" altLang="en-US"/>
              <a:t>1. Изменения показателей могут быть абсолютно естественным свойством изучаемой системы (</a:t>
            </a:r>
            <a:r>
              <a:rPr lang="ru-RU" altLang="en-US" b="1"/>
              <a:t>Необходима концептуальная модель механизмов этих изменений</a:t>
            </a:r>
            <a:r>
              <a:rPr lang="ru-RU" altLang="en-US"/>
              <a:t>). </a:t>
            </a:r>
            <a:endParaRPr lang="ru-RU" altLang="en-US"/>
          </a:p>
          <a:p>
            <a:r>
              <a:rPr lang="ru-RU" altLang="en-US"/>
              <a:t>2. Наблюдаемые изменения могут быть результатами пространственной гетерогенности (особенно важно при мониторинге сублиторальных донных сообществ).</a:t>
            </a:r>
            <a:endParaRPr lang="ru-RU" altLang="en-US"/>
          </a:p>
          <a:p>
            <a:r>
              <a:rPr lang="ru-RU" altLang="en-US"/>
              <a:t>3. Доказать, что изменения были эндогенными </a:t>
            </a:r>
            <a:r>
              <a:rPr lang="ru-RU" altLang="en-US" i="1"/>
              <a:t>логически </a:t>
            </a:r>
            <a:r>
              <a:rPr lang="ru-RU" altLang="en-US"/>
              <a:t> невозможно (всегда можно найти внешний фактор).</a:t>
            </a:r>
            <a:endParaRPr lang="ru-RU" altLang="en-US"/>
          </a:p>
          <a:p>
            <a:r>
              <a:rPr lang="ru-RU" altLang="en-US"/>
              <a:t>4. </a:t>
            </a:r>
            <a:r>
              <a:rPr>
                <a:latin typeface="Arial" panose="020B0604020202020204" pitchFamily="34" charset="0"/>
                <a:sym typeface="+mn-ea"/>
              </a:rPr>
              <a:t>Мы не можем доказать отсутствие внешнего фактора</a:t>
            </a:r>
            <a:r>
              <a:rPr lang="ru-RU">
                <a:latin typeface="Arial" panose="020B0604020202020204" pitchFamily="34" charset="0"/>
                <a:sym typeface="+mn-ea"/>
              </a:rPr>
              <a:t>. </a:t>
            </a:r>
            <a:r>
              <a:rPr>
                <a:latin typeface="Arial" panose="020B0604020202020204" pitchFamily="34" charset="0"/>
                <a:sym typeface="+mn-ea"/>
              </a:rPr>
              <a:t>Мы можем доказать его наличие.</a:t>
            </a:r>
            <a:endParaRPr lang="ru-RU"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Замещающее содержимое 7"/>
          <p:cNvPicPr>
            <a:picLocks noChangeAspect="1"/>
          </p:cNvPicPr>
          <p:nvPr>
            <p:ph sz="quarter" idx="13"/>
          </p:nvPr>
        </p:nvPicPr>
        <p:blipFill>
          <a:blip r:embed="rId1"/>
          <a:srcRect r="-1502"/>
          <a:stretch>
            <a:fillRect/>
          </a:stretch>
        </p:blipFill>
        <p:spPr>
          <a:xfrm>
            <a:off x="0" y="1356995"/>
            <a:ext cx="7553325" cy="4823460"/>
          </a:xfrm>
          <a:prstGeom prst="rect">
            <a:avLst/>
          </a:prstGeom>
        </p:spPr>
      </p:pic>
      <p:sp>
        <p:nvSpPr>
          <p:cNvPr id="9" name="Заголовок 8"/>
          <p:cNvSpPr>
            <a:spLocks noGrp="1"/>
          </p:cNvSpPr>
          <p:nvPr>
            <p:ph type="title"/>
          </p:nvPr>
        </p:nvSpPr>
        <p:spPr>
          <a:xfrm>
            <a:off x="0" y="-12065"/>
            <a:ext cx="11132820" cy="1264920"/>
          </a:xfrm>
        </p:spPr>
        <p:txBody>
          <a:bodyPr>
            <a:noAutofit/>
          </a:bodyPr>
          <a:p>
            <a:r>
              <a:rPr lang="ru-RU" altLang="en-US" sz="3200">
                <a:sym typeface="+mn-ea"/>
              </a:rPr>
              <a:t>Пример: Изменение биомассы мидий и нитчатых водорослей в мелководном заливе (мониторинг в Илистой губе).</a:t>
            </a:r>
            <a:endParaRPr lang="ru-RU" altLang="en-US" sz="3200">
              <a:sym typeface="+mn-ea"/>
            </a:endParaRPr>
          </a:p>
        </p:txBody>
      </p:sp>
      <p:sp>
        <p:nvSpPr>
          <p:cNvPr id="2" name="Текстовое поле 1"/>
          <p:cNvSpPr txBox="1"/>
          <p:nvPr/>
        </p:nvSpPr>
        <p:spPr>
          <a:xfrm>
            <a:off x="7458075" y="1477010"/>
            <a:ext cx="4540885" cy="2030095"/>
          </a:xfrm>
          <a:prstGeom prst="rect">
            <a:avLst/>
          </a:prstGeom>
          <a:noFill/>
        </p:spPr>
        <p:txBody>
          <a:bodyPr wrap="square" rtlCol="0">
            <a:spAutoFit/>
          </a:bodyPr>
          <a:p>
            <a:r>
              <a:rPr lang="ru-RU" altLang="en-US" b="1"/>
              <a:t>Концептуальная модель эндогенных изменений: </a:t>
            </a:r>
            <a:endParaRPr lang="ru-RU" altLang="en-US" b="1"/>
          </a:p>
          <a:p>
            <a:r>
              <a:rPr lang="ru-RU" altLang="en-US"/>
              <a:t>Плотные поселения мидий накапливают органические остатки =</a:t>
            </a:r>
            <a:r>
              <a:rPr lang="en-US" altLang="en-US"/>
              <a:t>&gt; </a:t>
            </a:r>
            <a:r>
              <a:rPr lang="ru-RU" altLang="en-US"/>
              <a:t>Разложение органики </a:t>
            </a:r>
            <a:r>
              <a:rPr lang="ru-RU" altLang="en-US">
                <a:sym typeface="+mn-ea"/>
              </a:rPr>
              <a:t>=</a:t>
            </a:r>
            <a:r>
              <a:rPr lang="en-US" altLang="en-US">
                <a:sym typeface="+mn-ea"/>
              </a:rPr>
              <a:t>&gt;</a:t>
            </a:r>
            <a:r>
              <a:rPr lang="ru-RU" altLang="en-US">
                <a:sym typeface="+mn-ea"/>
              </a:rPr>
              <a:t>  Обогащение придонных слоев воды биогенами =</a:t>
            </a:r>
            <a:r>
              <a:rPr lang="en-US" altLang="en-US">
                <a:sym typeface="+mn-ea"/>
              </a:rPr>
              <a:t>&gt;</a:t>
            </a:r>
            <a:r>
              <a:rPr lang="ru-RU" altLang="en-US">
                <a:sym typeface="+mn-ea"/>
              </a:rPr>
              <a:t> Стимуляция роста нитчатых водорослей</a:t>
            </a:r>
            <a:endParaRPr lang="ru-RU" altLang="en-US">
              <a:sym typeface="+mn-ea"/>
            </a:endParaRPr>
          </a:p>
        </p:txBody>
      </p:sp>
      <p:sp>
        <p:nvSpPr>
          <p:cNvPr id="3" name="Текстовое поле 2"/>
          <p:cNvSpPr txBox="1"/>
          <p:nvPr/>
        </p:nvSpPr>
        <p:spPr>
          <a:xfrm>
            <a:off x="7553325" y="3910330"/>
            <a:ext cx="4540885" cy="1753235"/>
          </a:xfrm>
          <a:prstGeom prst="rect">
            <a:avLst/>
          </a:prstGeom>
          <a:noFill/>
        </p:spPr>
        <p:txBody>
          <a:bodyPr wrap="square" rtlCol="0">
            <a:spAutoFit/>
          </a:bodyPr>
          <a:p>
            <a:r>
              <a:rPr lang="ru-RU" altLang="en-US" b="1"/>
              <a:t>Возможные экзогенные влияния: </a:t>
            </a:r>
            <a:endParaRPr lang="ru-RU" altLang="en-US" b="1"/>
          </a:p>
          <a:p>
            <a:pPr marL="285750" indent="-285750">
              <a:buFont typeface="Arial" panose="020B0604020202020204" pitchFamily="34" charset="0"/>
              <a:buChar char="•"/>
            </a:pPr>
            <a:r>
              <a:rPr lang="ru-RU"/>
              <a:t>Климатические изменения (потепление, снижение солености и т.п.)</a:t>
            </a:r>
            <a:endParaRPr lang="ru-RU"/>
          </a:p>
          <a:p>
            <a:pPr marL="285750" indent="-285750">
              <a:buFont typeface="Arial" panose="020B0604020202020204" pitchFamily="34" charset="0"/>
              <a:buChar char="•"/>
            </a:pPr>
            <a:r>
              <a:rPr lang="ru-RU" altLang="en-US">
                <a:sym typeface="+mn-ea"/>
              </a:rPr>
              <a:t>Эвтрофикация акватории</a:t>
            </a:r>
            <a:endParaRPr lang="ru-RU" altLang="en-US">
              <a:sym typeface="+mn-ea"/>
            </a:endParaRPr>
          </a:p>
          <a:p>
            <a:pPr marL="285750" indent="-285750">
              <a:buFont typeface="Arial" panose="020B0604020202020204" pitchFamily="34" charset="0"/>
              <a:buChar char="•"/>
            </a:pPr>
            <a:r>
              <a:rPr lang="en-US" altLang="en-US" i="1">
                <a:sym typeface="+mn-ea"/>
              </a:rPr>
              <a:t>etc</a:t>
            </a:r>
            <a:endParaRPr lang="ru-RU" altLang="en-US">
              <a:sym typeface="+mn-ea"/>
            </a:endParaRPr>
          </a:p>
          <a:p>
            <a:pPr marL="285750" indent="-285750"/>
            <a:r>
              <a:rPr lang="ru-RU" altLang="en-US">
                <a:sym typeface="+mn-ea"/>
              </a:rPr>
              <a:t> </a:t>
            </a:r>
            <a:endParaRPr lang="ru-RU">
              <a:sym typeface="+mn-ea"/>
            </a:endParaRPr>
          </a:p>
        </p:txBody>
      </p:sp>
      <p:sp>
        <p:nvSpPr>
          <p:cNvPr id="4" name="Текстовое поле 3"/>
          <p:cNvSpPr txBox="1"/>
          <p:nvPr/>
        </p:nvSpPr>
        <p:spPr>
          <a:xfrm>
            <a:off x="193040" y="6066790"/>
            <a:ext cx="11805285" cy="829945"/>
          </a:xfrm>
          <a:prstGeom prst="rect">
            <a:avLst/>
          </a:prstGeom>
          <a:noFill/>
        </p:spPr>
        <p:txBody>
          <a:bodyPr wrap="square" rtlCol="0">
            <a:spAutoFit/>
          </a:bodyPr>
          <a:p>
            <a:pPr algn="ctr"/>
            <a:r>
              <a:rPr lang="ru-RU" altLang="ru-RU" sz="2400"/>
              <a:t>Существующая схема мониторинга не позволяет сделать строгий выбор </a:t>
            </a:r>
            <a:endParaRPr lang="ru-RU" altLang="ru-RU" sz="2400"/>
          </a:p>
          <a:p>
            <a:pPr algn="ctr"/>
            <a:r>
              <a:rPr lang="ru-RU" altLang="ru-RU" sz="2400"/>
              <a:t>между двумя гипотезами.</a:t>
            </a:r>
            <a:endParaRPr lang="ru-RU" altLang="ru-RU"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normAutofit fontScale="90000"/>
          </a:bodyPr>
          <a:p>
            <a:r>
              <a:rPr lang="ru-RU" altLang="en-US"/>
              <a:t>Как доказать связь изменений с экзогенным воздействием?</a:t>
            </a:r>
            <a:endParaRPr lang="ru-RU" altLang="en-US"/>
          </a:p>
        </p:txBody>
      </p:sp>
      <p:sp>
        <p:nvSpPr>
          <p:cNvPr id="3" name="Замещающее содержимое 2"/>
          <p:cNvSpPr>
            <a:spLocks noGrp="1"/>
          </p:cNvSpPr>
          <p:nvPr>
            <p:ph idx="1"/>
          </p:nvPr>
        </p:nvSpPr>
        <p:spPr/>
        <p:txBody>
          <a:bodyPr/>
          <a:p>
            <a:pPr marL="457200" indent="-457200">
              <a:buFont typeface="Arial" panose="020B0604020202020204" pitchFamily="34" charset="0"/>
              <a:buChar char="•"/>
            </a:pPr>
            <a:r>
              <a:rPr lang="ru-RU" altLang="en-US"/>
              <a:t>Нужно показать статистически значимую корреляцию экзогенного воздействия и изменения в наблюдаемой системе.</a:t>
            </a:r>
            <a:endParaRPr lang="ru-RU" altLang="en-US"/>
          </a:p>
          <a:p>
            <a:pPr marL="457200" indent="-457200">
              <a:buFont typeface="Arial" panose="020B0604020202020204" pitchFamily="34" charset="0"/>
              <a:buChar char="•"/>
            </a:pPr>
            <a:r>
              <a:rPr lang="ru-RU" altLang="en-US"/>
              <a:t>Другого инструмента в доказательной науке нет. </a:t>
            </a:r>
            <a:endParaRPr lang="ru-RU" altLang="en-US"/>
          </a:p>
          <a:p>
            <a:pPr marL="457200" indent="-457200">
              <a:buFont typeface="Arial" panose="020B0604020202020204" pitchFamily="34" charset="0"/>
              <a:buChar char="•"/>
            </a:pPr>
            <a:r>
              <a:rPr lang="ru-RU" altLang="en-US"/>
              <a:t>Для выявления такой корреляции необходим статистический анализ, основанный на специализированном дизайне сбора материала.</a:t>
            </a:r>
            <a:endParaRPr lang="ru-RU" altLang="en-US"/>
          </a:p>
          <a:p>
            <a:pPr marL="457200" indent="-457200"/>
            <a:endParaRPr lang="ru-RU"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0515600" cy="793115"/>
          </a:xfrm>
        </p:spPr>
        <p:txBody>
          <a:bodyPr>
            <a:normAutofit/>
          </a:bodyPr>
          <a:p>
            <a:r>
              <a:rPr lang="en-US" altLang="ru-RU">
                <a:sym typeface="+mn-ea"/>
              </a:rPr>
              <a:t>“</a:t>
            </a:r>
            <a:r>
              <a:rPr lang="en-US" altLang="en-US">
                <a:sym typeface="+mn-ea"/>
              </a:rPr>
              <a:t>BA” </a:t>
            </a:r>
            <a:r>
              <a:rPr lang="ru-RU" altLang="en-US">
                <a:sym typeface="+mn-ea"/>
              </a:rPr>
              <a:t>дизайн </a:t>
            </a:r>
            <a:endParaRPr lang="ru-RU" altLang="en-US"/>
          </a:p>
        </p:txBody>
      </p:sp>
      <p:sp>
        <p:nvSpPr>
          <p:cNvPr id="3" name="Замещающее содержимое 2"/>
          <p:cNvSpPr>
            <a:spLocks noGrp="1"/>
          </p:cNvSpPr>
          <p:nvPr>
            <p:ph idx="1"/>
          </p:nvPr>
        </p:nvSpPr>
        <p:spPr>
          <a:xfrm>
            <a:off x="161290" y="1825625"/>
            <a:ext cx="7738110" cy="4351655"/>
          </a:xfrm>
        </p:spPr>
        <p:txBody>
          <a:bodyPr>
            <a:normAutofit lnSpcReduction="10000"/>
          </a:bodyPr>
          <a:p>
            <a:pPr marL="457200" indent="-457200">
              <a:buFont typeface="Arial" panose="020B0604020202020204" pitchFamily="34" charset="0"/>
              <a:buChar char="•"/>
            </a:pPr>
            <a:r>
              <a:rPr lang="ru-RU" altLang="en-US">
                <a:sym typeface="+mn-ea"/>
              </a:rPr>
              <a:t>Такой дизайн лежит в основе многих мониторинговых программ (одна точка наблюдения) </a:t>
            </a:r>
            <a:endParaRPr lang="en-US" altLang="en-US"/>
          </a:p>
          <a:p>
            <a:pPr marL="457200" indent="-457200">
              <a:buFont typeface="Arial" panose="020B0604020202020204" pitchFamily="34" charset="0"/>
              <a:buChar char="•"/>
            </a:pPr>
            <a:r>
              <a:rPr lang="ru-RU" altLang="en-US"/>
              <a:t>Есть наблюдения до воздействия (</a:t>
            </a:r>
            <a:r>
              <a:rPr lang="en-US" altLang="en-US"/>
              <a:t>Before) </a:t>
            </a:r>
            <a:r>
              <a:rPr lang="ru-RU" altLang="en-US"/>
              <a:t>и после него (</a:t>
            </a:r>
            <a:r>
              <a:rPr lang="en-US" altLang="en-US"/>
              <a:t>After).</a:t>
            </a:r>
            <a:r>
              <a:rPr lang="ru-RU" altLang="en-US"/>
              <a:t> </a:t>
            </a:r>
            <a:endParaRPr lang="ru-RU" altLang="en-US"/>
          </a:p>
          <a:p>
            <a:pPr marL="457200" indent="-457200">
              <a:buFont typeface="Arial" panose="020B0604020202020204" pitchFamily="34" charset="0"/>
              <a:buChar char="•"/>
            </a:pPr>
            <a:r>
              <a:rPr lang="ru-RU" altLang="en-US"/>
              <a:t>Статистически значимое различие состояния «</a:t>
            </a:r>
            <a:r>
              <a:rPr lang="ru-RU" altLang="ru-RU"/>
              <a:t>Д</a:t>
            </a:r>
            <a:r>
              <a:rPr lang="ru-RU" altLang="en-US"/>
              <a:t>о» </a:t>
            </a:r>
            <a:r>
              <a:rPr lang="en-US" altLang="en-US"/>
              <a:t> </a:t>
            </a:r>
            <a:r>
              <a:rPr lang="ru-RU" altLang="en-US"/>
              <a:t>и «После» (</a:t>
            </a:r>
            <a:r>
              <a:rPr lang="en-US" altLang="en-US"/>
              <a:t>ANOVA, t-</a:t>
            </a:r>
            <a:r>
              <a:rPr lang="ru-RU" altLang="en-US"/>
              <a:t>критерий и т.п.) говорит лишь о произошедших изменения, но не говорит о том, что они вызваны неким воздействием. </a:t>
            </a:r>
            <a:endParaRPr lang="ru-RU" altLang="en-US"/>
          </a:p>
          <a:p>
            <a:pPr marL="457200" indent="-457200"/>
            <a:endParaRPr lang="ru-RU" altLang="en-US"/>
          </a:p>
          <a:p>
            <a:endParaRPr lang="ru-RU" altLang="en-US"/>
          </a:p>
        </p:txBody>
      </p:sp>
      <p:grpSp>
        <p:nvGrpSpPr>
          <p:cNvPr id="12" name="Группа 11"/>
          <p:cNvGrpSpPr/>
          <p:nvPr/>
        </p:nvGrpSpPr>
        <p:grpSpPr>
          <a:xfrm>
            <a:off x="8275320" y="1805305"/>
            <a:ext cx="3199765" cy="2914943"/>
            <a:chOff x="2040" y="2432"/>
            <a:chExt cx="10151" cy="5936"/>
          </a:xfrm>
        </p:grpSpPr>
        <p:cxnSp>
          <p:nvCxnSpPr>
            <p:cNvPr id="4" name="Прямая со стрелкой 3"/>
            <p:cNvCxnSpPr/>
            <p:nvPr/>
          </p:nvCxnSpPr>
          <p:spPr>
            <a:xfrm>
              <a:off x="2040" y="8220"/>
              <a:ext cx="9984" cy="72"/>
            </a:xfrm>
            <a:prstGeom prst="straightConnector1">
              <a:avLst/>
            </a:prstGeom>
            <a:ln>
              <a:solidFill>
                <a:srgbClr val="202020"/>
              </a:solidFill>
              <a:tailEnd type="arrow"/>
            </a:ln>
          </p:spPr>
          <p:style>
            <a:lnRef idx="1">
              <a:schemeClr val="accent1"/>
            </a:lnRef>
            <a:fillRef idx="0">
              <a:schemeClr val="accent1"/>
            </a:fillRef>
            <a:effectRef idx="0">
              <a:schemeClr val="accent1"/>
            </a:effectRef>
            <a:fontRef idx="minor">
              <a:schemeClr val="tx1"/>
            </a:fontRef>
          </p:style>
        </p:cxnSp>
        <p:cxnSp>
          <p:nvCxnSpPr>
            <p:cNvPr id="5" name="Прямая со стрелкой 4"/>
            <p:cNvCxnSpPr/>
            <p:nvPr/>
          </p:nvCxnSpPr>
          <p:spPr>
            <a:xfrm flipV="1">
              <a:off x="2240" y="2432"/>
              <a:ext cx="16" cy="5936"/>
            </a:xfrm>
            <a:prstGeom prst="straightConnector1">
              <a:avLst/>
            </a:prstGeom>
            <a:ln>
              <a:solidFill>
                <a:srgbClr val="202020"/>
              </a:solidFill>
              <a:tailEnd type="arrow"/>
            </a:ln>
          </p:spPr>
          <p:style>
            <a:lnRef idx="1">
              <a:schemeClr val="accent1"/>
            </a:lnRef>
            <a:fillRef idx="0">
              <a:schemeClr val="accent1"/>
            </a:fillRef>
            <a:effectRef idx="0">
              <a:schemeClr val="accent1"/>
            </a:effectRef>
            <a:fontRef idx="minor">
              <a:schemeClr val="tx1"/>
            </a:fontRef>
          </p:style>
        </p:cxnSp>
        <p:sp>
          <p:nvSpPr>
            <p:cNvPr id="6" name="Полилиния 5"/>
            <p:cNvSpPr/>
            <p:nvPr/>
          </p:nvSpPr>
          <p:spPr>
            <a:xfrm flipV="1">
              <a:off x="2473" y="5339"/>
              <a:ext cx="9718" cy="2597"/>
            </a:xfrm>
            <a:custGeom>
              <a:avLst/>
              <a:gdLst>
                <a:gd name="connisteX0" fmla="*/ 0 w 5242560"/>
                <a:gd name="connsiteY0" fmla="*/ 1694608 h 1819350"/>
                <a:gd name="connisteX1" fmla="*/ 76200 w 5242560"/>
                <a:gd name="connsiteY1" fmla="*/ 1664128 h 1819350"/>
                <a:gd name="connisteX2" fmla="*/ 152400 w 5242560"/>
                <a:gd name="connsiteY2" fmla="*/ 1664128 h 1819350"/>
                <a:gd name="connisteX3" fmla="*/ 228600 w 5242560"/>
                <a:gd name="connsiteY3" fmla="*/ 1664128 h 1819350"/>
                <a:gd name="connisteX4" fmla="*/ 304800 w 5242560"/>
                <a:gd name="connsiteY4" fmla="*/ 1664128 h 1819350"/>
                <a:gd name="connisteX5" fmla="*/ 381000 w 5242560"/>
                <a:gd name="connsiteY5" fmla="*/ 1740328 h 1819350"/>
                <a:gd name="connisteX6" fmla="*/ 457200 w 5242560"/>
                <a:gd name="connsiteY6" fmla="*/ 1786048 h 1819350"/>
                <a:gd name="connisteX7" fmla="*/ 533400 w 5242560"/>
                <a:gd name="connsiteY7" fmla="*/ 1816528 h 1819350"/>
                <a:gd name="connisteX8" fmla="*/ 609600 w 5242560"/>
                <a:gd name="connsiteY8" fmla="*/ 1816528 h 1819350"/>
                <a:gd name="connisteX9" fmla="*/ 685800 w 5242560"/>
                <a:gd name="connsiteY9" fmla="*/ 1816528 h 1819350"/>
                <a:gd name="connisteX10" fmla="*/ 762000 w 5242560"/>
                <a:gd name="connsiteY10" fmla="*/ 1786048 h 1819350"/>
                <a:gd name="connisteX11" fmla="*/ 822960 w 5242560"/>
                <a:gd name="connsiteY11" fmla="*/ 1709848 h 1819350"/>
                <a:gd name="connisteX12" fmla="*/ 899160 w 5242560"/>
                <a:gd name="connsiteY12" fmla="*/ 1694608 h 1819350"/>
                <a:gd name="connisteX13" fmla="*/ 975360 w 5242560"/>
                <a:gd name="connsiteY13" fmla="*/ 1679368 h 1819350"/>
                <a:gd name="connisteX14" fmla="*/ 1051560 w 5242560"/>
                <a:gd name="connsiteY14" fmla="*/ 1679368 h 1819350"/>
                <a:gd name="connisteX15" fmla="*/ 1127760 w 5242560"/>
                <a:gd name="connsiteY15" fmla="*/ 1679368 h 1819350"/>
                <a:gd name="connisteX16" fmla="*/ 1203960 w 5242560"/>
                <a:gd name="connsiteY16" fmla="*/ 1679368 h 1819350"/>
                <a:gd name="connisteX17" fmla="*/ 1280160 w 5242560"/>
                <a:gd name="connsiteY17" fmla="*/ 1709848 h 1819350"/>
                <a:gd name="connisteX18" fmla="*/ 1371600 w 5242560"/>
                <a:gd name="connsiteY18" fmla="*/ 1755568 h 1819350"/>
                <a:gd name="connisteX19" fmla="*/ 1447800 w 5242560"/>
                <a:gd name="connsiteY19" fmla="*/ 1786048 h 1819350"/>
                <a:gd name="connisteX20" fmla="*/ 1539240 w 5242560"/>
                <a:gd name="connsiteY20" fmla="*/ 1786048 h 1819350"/>
                <a:gd name="connisteX21" fmla="*/ 1630680 w 5242560"/>
                <a:gd name="connsiteY21" fmla="*/ 1786048 h 1819350"/>
                <a:gd name="connisteX22" fmla="*/ 1706880 w 5242560"/>
                <a:gd name="connsiteY22" fmla="*/ 1770808 h 1819350"/>
                <a:gd name="connisteX23" fmla="*/ 1783080 w 5242560"/>
                <a:gd name="connsiteY23" fmla="*/ 1755568 h 1819350"/>
                <a:gd name="connisteX24" fmla="*/ 1859280 w 5242560"/>
                <a:gd name="connsiteY24" fmla="*/ 1709848 h 1819350"/>
                <a:gd name="connisteX25" fmla="*/ 1935480 w 5242560"/>
                <a:gd name="connsiteY25" fmla="*/ 1679368 h 1819350"/>
                <a:gd name="connisteX26" fmla="*/ 2011680 w 5242560"/>
                <a:gd name="connsiteY26" fmla="*/ 1679368 h 1819350"/>
                <a:gd name="connisteX27" fmla="*/ 2087880 w 5242560"/>
                <a:gd name="connsiteY27" fmla="*/ 1679368 h 1819350"/>
                <a:gd name="connisteX28" fmla="*/ 2179320 w 5242560"/>
                <a:gd name="connsiteY28" fmla="*/ 1679368 h 1819350"/>
                <a:gd name="connisteX29" fmla="*/ 2255520 w 5242560"/>
                <a:gd name="connsiteY29" fmla="*/ 1679368 h 1819350"/>
                <a:gd name="connisteX30" fmla="*/ 2362200 w 5242560"/>
                <a:gd name="connsiteY30" fmla="*/ 1725088 h 1819350"/>
                <a:gd name="connisteX31" fmla="*/ 2453640 w 5242560"/>
                <a:gd name="connsiteY31" fmla="*/ 1770808 h 1819350"/>
                <a:gd name="connisteX32" fmla="*/ 2545080 w 5242560"/>
                <a:gd name="connsiteY32" fmla="*/ 1786048 h 1819350"/>
                <a:gd name="connisteX33" fmla="*/ 2621280 w 5242560"/>
                <a:gd name="connsiteY33" fmla="*/ 1801288 h 1819350"/>
                <a:gd name="connisteX34" fmla="*/ 2697480 w 5242560"/>
                <a:gd name="connsiteY34" fmla="*/ 1801288 h 1819350"/>
                <a:gd name="connisteX35" fmla="*/ 2773680 w 5242560"/>
                <a:gd name="connsiteY35" fmla="*/ 1770808 h 1819350"/>
                <a:gd name="connisteX36" fmla="*/ 2849880 w 5242560"/>
                <a:gd name="connsiteY36" fmla="*/ 1694608 h 1819350"/>
                <a:gd name="connisteX37" fmla="*/ 2941320 w 5242560"/>
                <a:gd name="connsiteY37" fmla="*/ 1618408 h 1819350"/>
                <a:gd name="connisteX38" fmla="*/ 3002280 w 5242560"/>
                <a:gd name="connsiteY38" fmla="*/ 1526968 h 1819350"/>
                <a:gd name="connisteX39" fmla="*/ 3032760 w 5242560"/>
                <a:gd name="connsiteY39" fmla="*/ 1450768 h 1819350"/>
                <a:gd name="connisteX40" fmla="*/ 3078480 w 5242560"/>
                <a:gd name="connsiteY40" fmla="*/ 1374568 h 1819350"/>
                <a:gd name="connisteX41" fmla="*/ 3139440 w 5242560"/>
                <a:gd name="connsiteY41" fmla="*/ 1298368 h 1819350"/>
                <a:gd name="connisteX42" fmla="*/ 3200400 w 5242560"/>
                <a:gd name="connsiteY42" fmla="*/ 1176448 h 1819350"/>
                <a:gd name="connisteX43" fmla="*/ 3230880 w 5242560"/>
                <a:gd name="connsiteY43" fmla="*/ 1069768 h 1819350"/>
                <a:gd name="connisteX44" fmla="*/ 3352800 w 5242560"/>
                <a:gd name="connsiteY44" fmla="*/ 917368 h 1819350"/>
                <a:gd name="connisteX45" fmla="*/ 3444240 w 5242560"/>
                <a:gd name="connsiteY45" fmla="*/ 825928 h 1819350"/>
                <a:gd name="connisteX46" fmla="*/ 3489960 w 5242560"/>
                <a:gd name="connsiteY46" fmla="*/ 749728 h 1819350"/>
                <a:gd name="connisteX47" fmla="*/ 3550920 w 5242560"/>
                <a:gd name="connsiteY47" fmla="*/ 673528 h 1819350"/>
                <a:gd name="connisteX48" fmla="*/ 3596640 w 5242560"/>
                <a:gd name="connsiteY48" fmla="*/ 597328 h 1819350"/>
                <a:gd name="connisteX49" fmla="*/ 3703320 w 5242560"/>
                <a:gd name="connsiteY49" fmla="*/ 460168 h 1819350"/>
                <a:gd name="connisteX50" fmla="*/ 3794760 w 5242560"/>
                <a:gd name="connsiteY50" fmla="*/ 399208 h 1819350"/>
                <a:gd name="connisteX51" fmla="*/ 3840480 w 5242560"/>
                <a:gd name="connsiteY51" fmla="*/ 323008 h 1819350"/>
                <a:gd name="connisteX52" fmla="*/ 3931920 w 5242560"/>
                <a:gd name="connsiteY52" fmla="*/ 277288 h 1819350"/>
                <a:gd name="connisteX53" fmla="*/ 4008120 w 5242560"/>
                <a:gd name="connsiteY53" fmla="*/ 201088 h 1819350"/>
                <a:gd name="connisteX54" fmla="*/ 4084320 w 5242560"/>
                <a:gd name="connsiteY54" fmla="*/ 170608 h 1819350"/>
                <a:gd name="connisteX55" fmla="*/ 4160520 w 5242560"/>
                <a:gd name="connsiteY55" fmla="*/ 140128 h 1819350"/>
                <a:gd name="connisteX56" fmla="*/ 4236720 w 5242560"/>
                <a:gd name="connsiteY56" fmla="*/ 124888 h 1819350"/>
                <a:gd name="connisteX57" fmla="*/ 4312920 w 5242560"/>
                <a:gd name="connsiteY57" fmla="*/ 124888 h 1819350"/>
                <a:gd name="connisteX58" fmla="*/ 4389120 w 5242560"/>
                <a:gd name="connsiteY58" fmla="*/ 124888 h 1819350"/>
                <a:gd name="connisteX59" fmla="*/ 4480560 w 5242560"/>
                <a:gd name="connsiteY59" fmla="*/ 109648 h 1819350"/>
                <a:gd name="connisteX60" fmla="*/ 4572000 w 5242560"/>
                <a:gd name="connsiteY60" fmla="*/ 109648 h 1819350"/>
                <a:gd name="connisteX61" fmla="*/ 4663440 w 5242560"/>
                <a:gd name="connsiteY61" fmla="*/ 94408 h 1819350"/>
                <a:gd name="connisteX62" fmla="*/ 4739640 w 5242560"/>
                <a:gd name="connsiteY62" fmla="*/ 63928 h 1819350"/>
                <a:gd name="connisteX63" fmla="*/ 4831080 w 5242560"/>
                <a:gd name="connsiteY63" fmla="*/ 48688 h 1819350"/>
                <a:gd name="connisteX64" fmla="*/ 4907280 w 5242560"/>
                <a:gd name="connsiteY64" fmla="*/ 33448 h 1819350"/>
                <a:gd name="connisteX65" fmla="*/ 4998720 w 5242560"/>
                <a:gd name="connsiteY65" fmla="*/ 33448 h 1819350"/>
                <a:gd name="connisteX66" fmla="*/ 5074920 w 5242560"/>
                <a:gd name="connsiteY66" fmla="*/ 33448 h 1819350"/>
                <a:gd name="connisteX67" fmla="*/ 5151120 w 5242560"/>
                <a:gd name="connsiteY67" fmla="*/ 2968 h 1819350"/>
                <a:gd name="connisteX68" fmla="*/ 5242560 w 5242560"/>
                <a:gd name="connsiteY68" fmla="*/ 2968 h 18193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Lst>
              <a:rect l="l" t="t" r="r" b="b"/>
              <a:pathLst>
                <a:path w="5242560" h="1819351">
                  <a:moveTo>
                    <a:pt x="0" y="1694609"/>
                  </a:moveTo>
                  <a:cubicBezTo>
                    <a:pt x="13970" y="1688259"/>
                    <a:pt x="45720" y="1670479"/>
                    <a:pt x="76200" y="1664129"/>
                  </a:cubicBezTo>
                  <a:cubicBezTo>
                    <a:pt x="106680" y="1657779"/>
                    <a:pt x="121920" y="1664129"/>
                    <a:pt x="152400" y="1664129"/>
                  </a:cubicBezTo>
                  <a:cubicBezTo>
                    <a:pt x="182880" y="1664129"/>
                    <a:pt x="198120" y="1664129"/>
                    <a:pt x="228600" y="1664129"/>
                  </a:cubicBezTo>
                  <a:cubicBezTo>
                    <a:pt x="259080" y="1664129"/>
                    <a:pt x="274320" y="1648889"/>
                    <a:pt x="304800" y="1664129"/>
                  </a:cubicBezTo>
                  <a:cubicBezTo>
                    <a:pt x="335280" y="1679369"/>
                    <a:pt x="350520" y="1716199"/>
                    <a:pt x="381000" y="1740329"/>
                  </a:cubicBezTo>
                  <a:cubicBezTo>
                    <a:pt x="411480" y="1764459"/>
                    <a:pt x="426720" y="1770809"/>
                    <a:pt x="457200" y="1786049"/>
                  </a:cubicBezTo>
                  <a:cubicBezTo>
                    <a:pt x="487680" y="1801289"/>
                    <a:pt x="502920" y="1810179"/>
                    <a:pt x="533400" y="1816529"/>
                  </a:cubicBezTo>
                  <a:cubicBezTo>
                    <a:pt x="563880" y="1822879"/>
                    <a:pt x="579120" y="1816529"/>
                    <a:pt x="609600" y="1816529"/>
                  </a:cubicBezTo>
                  <a:cubicBezTo>
                    <a:pt x="640080" y="1816529"/>
                    <a:pt x="655320" y="1822879"/>
                    <a:pt x="685800" y="1816529"/>
                  </a:cubicBezTo>
                  <a:cubicBezTo>
                    <a:pt x="716280" y="1810179"/>
                    <a:pt x="734695" y="1807639"/>
                    <a:pt x="762000" y="1786049"/>
                  </a:cubicBezTo>
                  <a:cubicBezTo>
                    <a:pt x="789305" y="1764459"/>
                    <a:pt x="795655" y="1728264"/>
                    <a:pt x="822960" y="1709849"/>
                  </a:cubicBezTo>
                  <a:cubicBezTo>
                    <a:pt x="850265" y="1691434"/>
                    <a:pt x="868680" y="1700959"/>
                    <a:pt x="899160" y="1694609"/>
                  </a:cubicBezTo>
                  <a:cubicBezTo>
                    <a:pt x="929640" y="1688259"/>
                    <a:pt x="944880" y="1682544"/>
                    <a:pt x="975360" y="1679369"/>
                  </a:cubicBezTo>
                  <a:cubicBezTo>
                    <a:pt x="1005840" y="1676194"/>
                    <a:pt x="1021080" y="1679369"/>
                    <a:pt x="1051560" y="1679369"/>
                  </a:cubicBezTo>
                  <a:cubicBezTo>
                    <a:pt x="1082040" y="1679369"/>
                    <a:pt x="1097280" y="1679369"/>
                    <a:pt x="1127760" y="1679369"/>
                  </a:cubicBezTo>
                  <a:cubicBezTo>
                    <a:pt x="1158240" y="1679369"/>
                    <a:pt x="1173480" y="1673019"/>
                    <a:pt x="1203960" y="1679369"/>
                  </a:cubicBezTo>
                  <a:cubicBezTo>
                    <a:pt x="1234440" y="1685719"/>
                    <a:pt x="1246505" y="1694609"/>
                    <a:pt x="1280160" y="1709849"/>
                  </a:cubicBezTo>
                  <a:cubicBezTo>
                    <a:pt x="1313815" y="1725089"/>
                    <a:pt x="1337945" y="1740329"/>
                    <a:pt x="1371600" y="1755569"/>
                  </a:cubicBezTo>
                  <a:cubicBezTo>
                    <a:pt x="1405255" y="1770809"/>
                    <a:pt x="1414145" y="1779699"/>
                    <a:pt x="1447800" y="1786049"/>
                  </a:cubicBezTo>
                  <a:cubicBezTo>
                    <a:pt x="1481455" y="1792399"/>
                    <a:pt x="1502410" y="1786049"/>
                    <a:pt x="1539240" y="1786049"/>
                  </a:cubicBezTo>
                  <a:cubicBezTo>
                    <a:pt x="1576070" y="1786049"/>
                    <a:pt x="1597025" y="1789224"/>
                    <a:pt x="1630680" y="1786049"/>
                  </a:cubicBezTo>
                  <a:cubicBezTo>
                    <a:pt x="1664335" y="1782874"/>
                    <a:pt x="1676400" y="1777159"/>
                    <a:pt x="1706880" y="1770809"/>
                  </a:cubicBezTo>
                  <a:cubicBezTo>
                    <a:pt x="1737360" y="1764459"/>
                    <a:pt x="1752600" y="1767634"/>
                    <a:pt x="1783080" y="1755569"/>
                  </a:cubicBezTo>
                  <a:cubicBezTo>
                    <a:pt x="1813560" y="1743504"/>
                    <a:pt x="1828800" y="1725089"/>
                    <a:pt x="1859280" y="1709849"/>
                  </a:cubicBezTo>
                  <a:cubicBezTo>
                    <a:pt x="1889760" y="1694609"/>
                    <a:pt x="1905000" y="1685719"/>
                    <a:pt x="1935480" y="1679369"/>
                  </a:cubicBezTo>
                  <a:cubicBezTo>
                    <a:pt x="1965960" y="1673019"/>
                    <a:pt x="1981200" y="1679369"/>
                    <a:pt x="2011680" y="1679369"/>
                  </a:cubicBezTo>
                  <a:cubicBezTo>
                    <a:pt x="2042160" y="1679369"/>
                    <a:pt x="2054225" y="1679369"/>
                    <a:pt x="2087880" y="1679369"/>
                  </a:cubicBezTo>
                  <a:cubicBezTo>
                    <a:pt x="2121535" y="1679369"/>
                    <a:pt x="2145665" y="1679369"/>
                    <a:pt x="2179320" y="1679369"/>
                  </a:cubicBezTo>
                  <a:cubicBezTo>
                    <a:pt x="2212975" y="1679369"/>
                    <a:pt x="2218690" y="1670479"/>
                    <a:pt x="2255520" y="1679369"/>
                  </a:cubicBezTo>
                  <a:cubicBezTo>
                    <a:pt x="2292350" y="1688259"/>
                    <a:pt x="2322830" y="1706674"/>
                    <a:pt x="2362200" y="1725089"/>
                  </a:cubicBezTo>
                  <a:cubicBezTo>
                    <a:pt x="2401570" y="1743504"/>
                    <a:pt x="2416810" y="1758744"/>
                    <a:pt x="2453640" y="1770809"/>
                  </a:cubicBezTo>
                  <a:cubicBezTo>
                    <a:pt x="2490470" y="1782874"/>
                    <a:pt x="2511425" y="1779699"/>
                    <a:pt x="2545080" y="1786049"/>
                  </a:cubicBezTo>
                  <a:cubicBezTo>
                    <a:pt x="2578735" y="1792399"/>
                    <a:pt x="2590800" y="1798114"/>
                    <a:pt x="2621280" y="1801289"/>
                  </a:cubicBezTo>
                  <a:cubicBezTo>
                    <a:pt x="2651760" y="1804464"/>
                    <a:pt x="2667000" y="1807639"/>
                    <a:pt x="2697480" y="1801289"/>
                  </a:cubicBezTo>
                  <a:cubicBezTo>
                    <a:pt x="2727960" y="1794939"/>
                    <a:pt x="2743200" y="1792399"/>
                    <a:pt x="2773680" y="1770809"/>
                  </a:cubicBezTo>
                  <a:cubicBezTo>
                    <a:pt x="2804160" y="1749219"/>
                    <a:pt x="2816225" y="1725089"/>
                    <a:pt x="2849880" y="1694609"/>
                  </a:cubicBezTo>
                  <a:cubicBezTo>
                    <a:pt x="2883535" y="1664129"/>
                    <a:pt x="2910840" y="1652064"/>
                    <a:pt x="2941320" y="1618409"/>
                  </a:cubicBezTo>
                  <a:cubicBezTo>
                    <a:pt x="2971800" y="1584754"/>
                    <a:pt x="2983865" y="1560624"/>
                    <a:pt x="3002280" y="1526969"/>
                  </a:cubicBezTo>
                  <a:cubicBezTo>
                    <a:pt x="3020695" y="1493314"/>
                    <a:pt x="3017520" y="1481249"/>
                    <a:pt x="3032760" y="1450769"/>
                  </a:cubicBezTo>
                  <a:cubicBezTo>
                    <a:pt x="3048000" y="1420289"/>
                    <a:pt x="3056890" y="1405049"/>
                    <a:pt x="3078480" y="1374569"/>
                  </a:cubicBezTo>
                  <a:cubicBezTo>
                    <a:pt x="3100070" y="1344089"/>
                    <a:pt x="3115310" y="1337739"/>
                    <a:pt x="3139440" y="1298369"/>
                  </a:cubicBezTo>
                  <a:cubicBezTo>
                    <a:pt x="3163570" y="1258999"/>
                    <a:pt x="3181985" y="1222169"/>
                    <a:pt x="3200400" y="1176449"/>
                  </a:cubicBezTo>
                  <a:cubicBezTo>
                    <a:pt x="3218815" y="1130729"/>
                    <a:pt x="3200400" y="1121839"/>
                    <a:pt x="3230880" y="1069769"/>
                  </a:cubicBezTo>
                  <a:cubicBezTo>
                    <a:pt x="3261360" y="1017699"/>
                    <a:pt x="3310255" y="966264"/>
                    <a:pt x="3352800" y="917369"/>
                  </a:cubicBezTo>
                  <a:cubicBezTo>
                    <a:pt x="3395345" y="868474"/>
                    <a:pt x="3416935" y="859584"/>
                    <a:pt x="3444240" y="825929"/>
                  </a:cubicBezTo>
                  <a:cubicBezTo>
                    <a:pt x="3471545" y="792274"/>
                    <a:pt x="3468370" y="780209"/>
                    <a:pt x="3489960" y="749729"/>
                  </a:cubicBezTo>
                  <a:cubicBezTo>
                    <a:pt x="3511550" y="719249"/>
                    <a:pt x="3529330" y="704009"/>
                    <a:pt x="3550920" y="673529"/>
                  </a:cubicBezTo>
                  <a:cubicBezTo>
                    <a:pt x="3572510" y="643049"/>
                    <a:pt x="3566160" y="639874"/>
                    <a:pt x="3596640" y="597329"/>
                  </a:cubicBezTo>
                  <a:cubicBezTo>
                    <a:pt x="3627120" y="554784"/>
                    <a:pt x="3663950" y="499539"/>
                    <a:pt x="3703320" y="460169"/>
                  </a:cubicBezTo>
                  <a:cubicBezTo>
                    <a:pt x="3742690" y="420799"/>
                    <a:pt x="3767455" y="426514"/>
                    <a:pt x="3794760" y="399209"/>
                  </a:cubicBezTo>
                  <a:cubicBezTo>
                    <a:pt x="3822065" y="371904"/>
                    <a:pt x="3813175" y="347139"/>
                    <a:pt x="3840480" y="323009"/>
                  </a:cubicBezTo>
                  <a:cubicBezTo>
                    <a:pt x="3867785" y="298879"/>
                    <a:pt x="3898265" y="301419"/>
                    <a:pt x="3931920" y="277289"/>
                  </a:cubicBezTo>
                  <a:cubicBezTo>
                    <a:pt x="3965575" y="253159"/>
                    <a:pt x="3977640" y="222679"/>
                    <a:pt x="4008120" y="201089"/>
                  </a:cubicBezTo>
                  <a:cubicBezTo>
                    <a:pt x="4038600" y="179499"/>
                    <a:pt x="4053840" y="182674"/>
                    <a:pt x="4084320" y="170609"/>
                  </a:cubicBezTo>
                  <a:cubicBezTo>
                    <a:pt x="4114800" y="158544"/>
                    <a:pt x="4130040" y="149019"/>
                    <a:pt x="4160520" y="140129"/>
                  </a:cubicBezTo>
                  <a:cubicBezTo>
                    <a:pt x="4191000" y="131239"/>
                    <a:pt x="4206240" y="128064"/>
                    <a:pt x="4236720" y="124889"/>
                  </a:cubicBezTo>
                  <a:cubicBezTo>
                    <a:pt x="4267200" y="121714"/>
                    <a:pt x="4282440" y="124889"/>
                    <a:pt x="4312920" y="124889"/>
                  </a:cubicBezTo>
                  <a:cubicBezTo>
                    <a:pt x="4343400" y="124889"/>
                    <a:pt x="4355465" y="128064"/>
                    <a:pt x="4389120" y="124889"/>
                  </a:cubicBezTo>
                  <a:cubicBezTo>
                    <a:pt x="4422775" y="121714"/>
                    <a:pt x="4443730" y="112824"/>
                    <a:pt x="4480560" y="109649"/>
                  </a:cubicBezTo>
                  <a:cubicBezTo>
                    <a:pt x="4517390" y="106474"/>
                    <a:pt x="4535170" y="112824"/>
                    <a:pt x="4572000" y="109649"/>
                  </a:cubicBezTo>
                  <a:cubicBezTo>
                    <a:pt x="4608830" y="106474"/>
                    <a:pt x="4629785" y="103299"/>
                    <a:pt x="4663440" y="94409"/>
                  </a:cubicBezTo>
                  <a:cubicBezTo>
                    <a:pt x="4697095" y="85519"/>
                    <a:pt x="4705985" y="72819"/>
                    <a:pt x="4739640" y="63929"/>
                  </a:cubicBezTo>
                  <a:cubicBezTo>
                    <a:pt x="4773295" y="55039"/>
                    <a:pt x="4797425" y="55039"/>
                    <a:pt x="4831080" y="48689"/>
                  </a:cubicBezTo>
                  <a:cubicBezTo>
                    <a:pt x="4864735" y="42339"/>
                    <a:pt x="4873625" y="36624"/>
                    <a:pt x="4907280" y="33449"/>
                  </a:cubicBezTo>
                  <a:cubicBezTo>
                    <a:pt x="4940935" y="30274"/>
                    <a:pt x="4965065" y="33449"/>
                    <a:pt x="4998720" y="33449"/>
                  </a:cubicBezTo>
                  <a:cubicBezTo>
                    <a:pt x="5032375" y="33449"/>
                    <a:pt x="5044440" y="39799"/>
                    <a:pt x="5074920" y="33449"/>
                  </a:cubicBezTo>
                  <a:cubicBezTo>
                    <a:pt x="5105400" y="27099"/>
                    <a:pt x="5117465" y="9319"/>
                    <a:pt x="5151120" y="2969"/>
                  </a:cubicBezTo>
                  <a:cubicBezTo>
                    <a:pt x="5184775" y="-3381"/>
                    <a:pt x="5226050" y="2334"/>
                    <a:pt x="5242560" y="2969"/>
                  </a:cubicBezTo>
                </a:path>
              </a:pathLst>
            </a:cu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grpSp>
      <p:cxnSp>
        <p:nvCxnSpPr>
          <p:cNvPr id="7" name="Прямое соединение 6"/>
          <p:cNvCxnSpPr/>
          <p:nvPr/>
        </p:nvCxnSpPr>
        <p:spPr>
          <a:xfrm>
            <a:off x="9997440" y="2034540"/>
            <a:ext cx="0" cy="2758440"/>
          </a:xfrm>
          <a:prstGeom prst="line">
            <a:avLst/>
          </a:prstGeom>
          <a:ln w="41275">
            <a:solidFill>
              <a:srgbClr val="FF6600"/>
            </a:solidFill>
            <a:prstDash val="sysDash"/>
          </a:ln>
        </p:spPr>
        <p:style>
          <a:lnRef idx="1">
            <a:schemeClr val="accent1"/>
          </a:lnRef>
          <a:fillRef idx="0">
            <a:schemeClr val="accent1"/>
          </a:fillRef>
          <a:effectRef idx="0">
            <a:schemeClr val="accent1"/>
          </a:effectRef>
          <a:fontRef idx="minor">
            <a:schemeClr val="tx1"/>
          </a:fontRef>
        </p:style>
      </p:cxnSp>
      <p:sp>
        <p:nvSpPr>
          <p:cNvPr id="8" name="Текстовое поле 7"/>
          <p:cNvSpPr txBox="1"/>
          <p:nvPr/>
        </p:nvSpPr>
        <p:spPr>
          <a:xfrm>
            <a:off x="8442960" y="4823460"/>
            <a:ext cx="1310640" cy="521970"/>
          </a:xfrm>
          <a:prstGeom prst="rect">
            <a:avLst/>
          </a:prstGeom>
          <a:noFill/>
        </p:spPr>
        <p:txBody>
          <a:bodyPr wrap="square" rtlCol="0">
            <a:spAutoFit/>
          </a:bodyPr>
          <a:p>
            <a:pPr algn="ctr"/>
            <a:r>
              <a:rPr lang="ru-RU" altLang="en-US" sz="2800"/>
              <a:t>До</a:t>
            </a:r>
            <a:endParaRPr lang="ru-RU" altLang="en-US" sz="2800"/>
          </a:p>
        </p:txBody>
      </p:sp>
      <p:sp>
        <p:nvSpPr>
          <p:cNvPr id="10" name="Текстовое поле 9"/>
          <p:cNvSpPr txBox="1"/>
          <p:nvPr/>
        </p:nvSpPr>
        <p:spPr>
          <a:xfrm>
            <a:off x="10111740" y="4823460"/>
            <a:ext cx="1310640" cy="521970"/>
          </a:xfrm>
          <a:prstGeom prst="rect">
            <a:avLst/>
          </a:prstGeom>
          <a:noFill/>
        </p:spPr>
        <p:txBody>
          <a:bodyPr wrap="square" rtlCol="0">
            <a:spAutoFit/>
          </a:bodyPr>
          <a:p>
            <a:pPr algn="ctr"/>
            <a:r>
              <a:rPr lang="ru-RU" altLang="en-US" sz="2800"/>
              <a:t>После</a:t>
            </a:r>
            <a:endParaRPr lang="ru-RU" altLang="en-US" sz="2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p>
            <a:r>
              <a:rPr lang="ru-RU" altLang="ru-RU"/>
              <a:t>Мониторинг</a:t>
            </a:r>
            <a:endParaRPr lang="ru-RU" altLang="ru-RU"/>
          </a:p>
        </p:txBody>
      </p:sp>
      <p:sp>
        <p:nvSpPr>
          <p:cNvPr id="3" name="Замещающее содержимое 2"/>
          <p:cNvSpPr>
            <a:spLocks noGrp="1"/>
          </p:cNvSpPr>
          <p:nvPr>
            <p:ph idx="1"/>
          </p:nvPr>
        </p:nvSpPr>
        <p:spPr>
          <a:xfrm>
            <a:off x="212090" y="1825625"/>
            <a:ext cx="11417300" cy="3903345"/>
          </a:xfrm>
        </p:spPr>
        <p:txBody>
          <a:bodyPr>
            <a:normAutofit fontScale="60000"/>
          </a:bodyPr>
          <a:p>
            <a:r>
              <a:rPr lang="ru-RU" altLang="en-US" b="1"/>
              <a:t>Мониторинг</a:t>
            </a:r>
            <a:r>
              <a:rPr lang="ru-RU" altLang="en-US"/>
              <a:t> — система постоянного наблюдения за явлениями и процессами, проходящими в окружающей среде и обществе, результаты которого служат для обоснования управленческих решений по обеспечению безопасности людей и объектов экономики.</a:t>
            </a:r>
            <a:endParaRPr lang="ru-RU" altLang="en-US"/>
          </a:p>
          <a:p>
            <a:pPr algn="r"/>
            <a:r>
              <a:rPr lang="ru-RU" altLang="en-US"/>
              <a:t>https://ru.wikipedia.org/wiki/</a:t>
            </a:r>
            <a:r>
              <a:rPr lang="ru-RU" altLang="ru-RU">
                <a:sym typeface="+mn-ea"/>
              </a:rPr>
              <a:t>Мониторинг</a:t>
            </a:r>
            <a:endParaRPr lang="ru-RU" altLang="ru-RU"/>
          </a:p>
          <a:p>
            <a:r>
              <a:rPr lang="ru-RU" altLang="en-US" b="1">
                <a:sym typeface="+mn-ea"/>
              </a:rPr>
              <a:t>Мониторинг</a:t>
            </a:r>
            <a:r>
              <a:rPr lang="ru-RU" altLang="en-US">
                <a:sym typeface="+mn-ea"/>
              </a:rPr>
              <a:t> - </a:t>
            </a:r>
            <a:r>
              <a:rPr lang="ru-RU" altLang="en-US"/>
              <a:t>комплексная система наблюдений, оценки и прогноза изменений состояния биосферы или её отд. элементов под влиянием антропогенных воздействий.</a:t>
            </a:r>
            <a:endParaRPr lang="ru-RU" altLang="en-US"/>
          </a:p>
          <a:p>
            <a:pPr algn="r"/>
            <a:r>
              <a:rPr lang="ru-RU" altLang="en-US"/>
              <a:t>Биологический энциклопедический словарь</a:t>
            </a:r>
            <a:endParaRPr lang="ru-RU" altLang="en-US"/>
          </a:p>
          <a:p>
            <a:endParaRPr lang="ru-RU" altLang="en-US"/>
          </a:p>
          <a:p>
            <a:r>
              <a:rPr lang="ru-RU" altLang="en-US" b="1"/>
              <a:t>Aquatic bio monitoring</a:t>
            </a:r>
            <a:r>
              <a:rPr lang="ru-RU" altLang="en-US"/>
              <a:t> is the science of inferring the ecological condition of rivers, lakes, streams, and wetlands by examining the organisms (fish, invertebrates, insects, plants, and algae) that live there. While aquatic biomonitoring is the most common form of biomonitoring, any ecosystem can be studied in this manner.</a:t>
            </a:r>
            <a:endParaRPr lang="ru-RU" altLang="en-US"/>
          </a:p>
          <a:p>
            <a:pPr algn="r"/>
            <a:r>
              <a:rPr lang="ru-RU" altLang="en-US"/>
              <a:t>https://en.wikipedia.org/wiki/Aquatic_biomonitoring</a:t>
            </a:r>
            <a:endParaRPr lang="ru-RU"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1270" y="-22860"/>
            <a:ext cx="10515600" cy="793115"/>
          </a:xfrm>
        </p:spPr>
        <p:txBody>
          <a:bodyPr>
            <a:normAutofit/>
          </a:bodyPr>
          <a:p>
            <a:r>
              <a:rPr lang="en-US" altLang="ru-RU">
                <a:sym typeface="+mn-ea"/>
              </a:rPr>
              <a:t>“</a:t>
            </a:r>
            <a:r>
              <a:rPr lang="en-US" altLang="en-US">
                <a:sym typeface="+mn-ea"/>
              </a:rPr>
              <a:t>BACI” </a:t>
            </a:r>
            <a:r>
              <a:rPr lang="ru-RU" altLang="en-US">
                <a:sym typeface="+mn-ea"/>
              </a:rPr>
              <a:t>дизайн</a:t>
            </a:r>
            <a:endParaRPr lang="ru-RU" altLang="en-US"/>
          </a:p>
        </p:txBody>
      </p:sp>
      <p:sp>
        <p:nvSpPr>
          <p:cNvPr id="3" name="Замещающее содержимое 2"/>
          <p:cNvSpPr>
            <a:spLocks noGrp="1"/>
          </p:cNvSpPr>
          <p:nvPr>
            <p:ph idx="1"/>
          </p:nvPr>
        </p:nvSpPr>
        <p:spPr>
          <a:xfrm>
            <a:off x="115570" y="1087120"/>
            <a:ext cx="4502150" cy="4178935"/>
          </a:xfrm>
        </p:spPr>
        <p:txBody>
          <a:bodyPr>
            <a:normAutofit fontScale="80000"/>
          </a:bodyPr>
          <a:p>
            <a:endParaRPr lang="ru-RU" altLang="en-US"/>
          </a:p>
          <a:p>
            <a:pPr marL="457200" indent="-457200">
              <a:buFont typeface="Arial" panose="020B0604020202020204" pitchFamily="34" charset="0"/>
              <a:buChar char="•"/>
            </a:pPr>
            <a:r>
              <a:rPr lang="ru-RU" altLang="en-US"/>
              <a:t>Период наблюдений (</a:t>
            </a:r>
            <a:r>
              <a:rPr lang="en-US" altLang="en-US" i="1"/>
              <a:t>Period</a:t>
            </a:r>
            <a:r>
              <a:rPr lang="en-US" altLang="en-US"/>
              <a:t>)</a:t>
            </a:r>
            <a:r>
              <a:rPr lang="ru-RU" altLang="en-US"/>
              <a:t>: до воздействия (</a:t>
            </a:r>
            <a:r>
              <a:rPr lang="en-US" altLang="en-US"/>
              <a:t>Before) </a:t>
            </a:r>
            <a:r>
              <a:rPr lang="ru-RU" altLang="en-US"/>
              <a:t>и после него (</a:t>
            </a:r>
            <a:r>
              <a:rPr lang="en-US" altLang="en-US"/>
              <a:t>After).</a:t>
            </a:r>
            <a:endParaRPr lang="en-US" altLang="en-US"/>
          </a:p>
          <a:p>
            <a:pPr marL="457200" indent="-457200">
              <a:buFont typeface="Arial" panose="020B0604020202020204" pitchFamily="34" charset="0"/>
              <a:buChar char="•"/>
            </a:pPr>
            <a:r>
              <a:rPr lang="ru-RU" altLang="en-US"/>
              <a:t>Есть две точки наблюдения(</a:t>
            </a:r>
            <a:r>
              <a:rPr lang="en-US" altLang="en-US" i="1"/>
              <a:t>Site</a:t>
            </a:r>
            <a:r>
              <a:rPr lang="en-US" altLang="en-US"/>
              <a:t>)</a:t>
            </a:r>
            <a:r>
              <a:rPr lang="ru-RU" altLang="en-US"/>
              <a:t>: контрольная (</a:t>
            </a:r>
            <a:r>
              <a:rPr lang="en-US" altLang="en-US"/>
              <a:t>Control) </a:t>
            </a:r>
            <a:r>
              <a:rPr lang="ru-RU" altLang="en-US"/>
              <a:t> и подвергшаяся воздействию (</a:t>
            </a:r>
            <a:r>
              <a:rPr lang="en-US" altLang="en-US"/>
              <a:t>Impact).</a:t>
            </a:r>
            <a:r>
              <a:rPr lang="ru-RU" altLang="en-US"/>
              <a:t> </a:t>
            </a:r>
            <a:endParaRPr lang="ru-RU" altLang="en-US"/>
          </a:p>
          <a:p>
            <a:pPr marL="457200" indent="-457200">
              <a:buFont typeface="Arial" panose="020B0604020202020204" pitchFamily="34" charset="0"/>
              <a:buChar char="•"/>
            </a:pPr>
            <a:r>
              <a:rPr lang="ru-RU" altLang="en-US"/>
              <a:t>Анализ (</a:t>
            </a:r>
            <a:r>
              <a:rPr lang="en-US" altLang="en-US"/>
              <a:t>ANOVA</a:t>
            </a:r>
            <a:r>
              <a:rPr lang="ru-RU" altLang="en-US"/>
              <a:t> и т.п.</a:t>
            </a:r>
            <a:r>
              <a:rPr lang="en-US" altLang="en-US"/>
              <a:t>) </a:t>
            </a:r>
            <a:r>
              <a:rPr lang="ru-RU" altLang="en-US"/>
              <a:t>д</a:t>
            </a:r>
            <a:r>
              <a:rPr lang="ru-RU" altLang="en-US"/>
              <a:t>олжен показать значимое  взаимодействие фактора «</a:t>
            </a:r>
            <a:r>
              <a:rPr lang="en-US" altLang="ru-RU" i="1"/>
              <a:t>Period</a:t>
            </a:r>
            <a:r>
              <a:rPr lang="ru-RU" altLang="ru-RU"/>
              <a:t>» и «</a:t>
            </a:r>
            <a:r>
              <a:rPr lang="en-US" altLang="ru-RU" i="1"/>
              <a:t>Site</a:t>
            </a:r>
            <a:r>
              <a:rPr lang="ru-RU" altLang="ru-RU"/>
              <a:t>».</a:t>
            </a:r>
            <a:endParaRPr lang="ru-RU" altLang="en-US"/>
          </a:p>
        </p:txBody>
      </p:sp>
      <p:grpSp>
        <p:nvGrpSpPr>
          <p:cNvPr id="23" name="Группа 22"/>
          <p:cNvGrpSpPr/>
          <p:nvPr/>
        </p:nvGrpSpPr>
        <p:grpSpPr>
          <a:xfrm>
            <a:off x="4759960" y="1663065"/>
            <a:ext cx="3200400" cy="3540125"/>
            <a:chOff x="7496" y="2619"/>
            <a:chExt cx="5040" cy="5575"/>
          </a:xfrm>
        </p:grpSpPr>
        <p:grpSp>
          <p:nvGrpSpPr>
            <p:cNvPr id="12" name="Группа 11"/>
            <p:cNvGrpSpPr/>
            <p:nvPr/>
          </p:nvGrpSpPr>
          <p:grpSpPr>
            <a:xfrm>
              <a:off x="7496" y="2619"/>
              <a:ext cx="5039" cy="4590"/>
              <a:chOff x="2040" y="2432"/>
              <a:chExt cx="10151" cy="5936"/>
            </a:xfrm>
          </p:grpSpPr>
          <p:cxnSp>
            <p:nvCxnSpPr>
              <p:cNvPr id="4" name="Прямая со стрелкой 3"/>
              <p:cNvCxnSpPr/>
              <p:nvPr/>
            </p:nvCxnSpPr>
            <p:spPr>
              <a:xfrm>
                <a:off x="2040" y="8220"/>
                <a:ext cx="9984" cy="72"/>
              </a:xfrm>
              <a:prstGeom prst="straightConnector1">
                <a:avLst/>
              </a:prstGeom>
              <a:ln>
                <a:solidFill>
                  <a:srgbClr val="202020"/>
                </a:solidFill>
                <a:tailEnd type="arrow"/>
              </a:ln>
            </p:spPr>
            <p:style>
              <a:lnRef idx="1">
                <a:schemeClr val="accent1"/>
              </a:lnRef>
              <a:fillRef idx="0">
                <a:schemeClr val="accent1"/>
              </a:fillRef>
              <a:effectRef idx="0">
                <a:schemeClr val="accent1"/>
              </a:effectRef>
              <a:fontRef idx="minor">
                <a:schemeClr val="tx1"/>
              </a:fontRef>
            </p:style>
          </p:cxnSp>
          <p:cxnSp>
            <p:nvCxnSpPr>
              <p:cNvPr id="5" name="Прямая со стрелкой 4"/>
              <p:cNvCxnSpPr/>
              <p:nvPr/>
            </p:nvCxnSpPr>
            <p:spPr>
              <a:xfrm flipV="1">
                <a:off x="2240" y="2432"/>
                <a:ext cx="16" cy="5936"/>
              </a:xfrm>
              <a:prstGeom prst="straightConnector1">
                <a:avLst/>
              </a:prstGeom>
              <a:ln>
                <a:solidFill>
                  <a:srgbClr val="202020"/>
                </a:solidFill>
                <a:tailEnd type="arrow"/>
              </a:ln>
            </p:spPr>
            <p:style>
              <a:lnRef idx="1">
                <a:schemeClr val="accent1"/>
              </a:lnRef>
              <a:fillRef idx="0">
                <a:schemeClr val="accent1"/>
              </a:fillRef>
              <a:effectRef idx="0">
                <a:schemeClr val="accent1"/>
              </a:effectRef>
              <a:fontRef idx="minor">
                <a:schemeClr val="tx1"/>
              </a:fontRef>
            </p:style>
          </p:cxnSp>
          <p:sp>
            <p:nvSpPr>
              <p:cNvPr id="6" name="Полилиния 5"/>
              <p:cNvSpPr/>
              <p:nvPr/>
            </p:nvSpPr>
            <p:spPr>
              <a:xfrm flipV="1">
                <a:off x="2473" y="5339"/>
                <a:ext cx="9718" cy="2597"/>
              </a:xfrm>
              <a:custGeom>
                <a:avLst/>
                <a:gdLst>
                  <a:gd name="connisteX0" fmla="*/ 0 w 5242560"/>
                  <a:gd name="connsiteY0" fmla="*/ 1694608 h 1819350"/>
                  <a:gd name="connisteX1" fmla="*/ 76200 w 5242560"/>
                  <a:gd name="connsiteY1" fmla="*/ 1664128 h 1819350"/>
                  <a:gd name="connisteX2" fmla="*/ 152400 w 5242560"/>
                  <a:gd name="connsiteY2" fmla="*/ 1664128 h 1819350"/>
                  <a:gd name="connisteX3" fmla="*/ 228600 w 5242560"/>
                  <a:gd name="connsiteY3" fmla="*/ 1664128 h 1819350"/>
                  <a:gd name="connisteX4" fmla="*/ 304800 w 5242560"/>
                  <a:gd name="connsiteY4" fmla="*/ 1664128 h 1819350"/>
                  <a:gd name="connisteX5" fmla="*/ 381000 w 5242560"/>
                  <a:gd name="connsiteY5" fmla="*/ 1740328 h 1819350"/>
                  <a:gd name="connisteX6" fmla="*/ 457200 w 5242560"/>
                  <a:gd name="connsiteY6" fmla="*/ 1786048 h 1819350"/>
                  <a:gd name="connisteX7" fmla="*/ 533400 w 5242560"/>
                  <a:gd name="connsiteY7" fmla="*/ 1816528 h 1819350"/>
                  <a:gd name="connisteX8" fmla="*/ 609600 w 5242560"/>
                  <a:gd name="connsiteY8" fmla="*/ 1816528 h 1819350"/>
                  <a:gd name="connisteX9" fmla="*/ 685800 w 5242560"/>
                  <a:gd name="connsiteY9" fmla="*/ 1816528 h 1819350"/>
                  <a:gd name="connisteX10" fmla="*/ 762000 w 5242560"/>
                  <a:gd name="connsiteY10" fmla="*/ 1786048 h 1819350"/>
                  <a:gd name="connisteX11" fmla="*/ 822960 w 5242560"/>
                  <a:gd name="connsiteY11" fmla="*/ 1709848 h 1819350"/>
                  <a:gd name="connisteX12" fmla="*/ 899160 w 5242560"/>
                  <a:gd name="connsiteY12" fmla="*/ 1694608 h 1819350"/>
                  <a:gd name="connisteX13" fmla="*/ 975360 w 5242560"/>
                  <a:gd name="connsiteY13" fmla="*/ 1679368 h 1819350"/>
                  <a:gd name="connisteX14" fmla="*/ 1051560 w 5242560"/>
                  <a:gd name="connsiteY14" fmla="*/ 1679368 h 1819350"/>
                  <a:gd name="connisteX15" fmla="*/ 1127760 w 5242560"/>
                  <a:gd name="connsiteY15" fmla="*/ 1679368 h 1819350"/>
                  <a:gd name="connisteX16" fmla="*/ 1203960 w 5242560"/>
                  <a:gd name="connsiteY16" fmla="*/ 1679368 h 1819350"/>
                  <a:gd name="connisteX17" fmla="*/ 1280160 w 5242560"/>
                  <a:gd name="connsiteY17" fmla="*/ 1709848 h 1819350"/>
                  <a:gd name="connisteX18" fmla="*/ 1371600 w 5242560"/>
                  <a:gd name="connsiteY18" fmla="*/ 1755568 h 1819350"/>
                  <a:gd name="connisteX19" fmla="*/ 1447800 w 5242560"/>
                  <a:gd name="connsiteY19" fmla="*/ 1786048 h 1819350"/>
                  <a:gd name="connisteX20" fmla="*/ 1539240 w 5242560"/>
                  <a:gd name="connsiteY20" fmla="*/ 1786048 h 1819350"/>
                  <a:gd name="connisteX21" fmla="*/ 1630680 w 5242560"/>
                  <a:gd name="connsiteY21" fmla="*/ 1786048 h 1819350"/>
                  <a:gd name="connisteX22" fmla="*/ 1706880 w 5242560"/>
                  <a:gd name="connsiteY22" fmla="*/ 1770808 h 1819350"/>
                  <a:gd name="connisteX23" fmla="*/ 1783080 w 5242560"/>
                  <a:gd name="connsiteY23" fmla="*/ 1755568 h 1819350"/>
                  <a:gd name="connisteX24" fmla="*/ 1859280 w 5242560"/>
                  <a:gd name="connsiteY24" fmla="*/ 1709848 h 1819350"/>
                  <a:gd name="connisteX25" fmla="*/ 1935480 w 5242560"/>
                  <a:gd name="connsiteY25" fmla="*/ 1679368 h 1819350"/>
                  <a:gd name="connisteX26" fmla="*/ 2011680 w 5242560"/>
                  <a:gd name="connsiteY26" fmla="*/ 1679368 h 1819350"/>
                  <a:gd name="connisteX27" fmla="*/ 2087880 w 5242560"/>
                  <a:gd name="connsiteY27" fmla="*/ 1679368 h 1819350"/>
                  <a:gd name="connisteX28" fmla="*/ 2179320 w 5242560"/>
                  <a:gd name="connsiteY28" fmla="*/ 1679368 h 1819350"/>
                  <a:gd name="connisteX29" fmla="*/ 2255520 w 5242560"/>
                  <a:gd name="connsiteY29" fmla="*/ 1679368 h 1819350"/>
                  <a:gd name="connisteX30" fmla="*/ 2362200 w 5242560"/>
                  <a:gd name="connsiteY30" fmla="*/ 1725088 h 1819350"/>
                  <a:gd name="connisteX31" fmla="*/ 2453640 w 5242560"/>
                  <a:gd name="connsiteY31" fmla="*/ 1770808 h 1819350"/>
                  <a:gd name="connisteX32" fmla="*/ 2545080 w 5242560"/>
                  <a:gd name="connsiteY32" fmla="*/ 1786048 h 1819350"/>
                  <a:gd name="connisteX33" fmla="*/ 2621280 w 5242560"/>
                  <a:gd name="connsiteY33" fmla="*/ 1801288 h 1819350"/>
                  <a:gd name="connisteX34" fmla="*/ 2697480 w 5242560"/>
                  <a:gd name="connsiteY34" fmla="*/ 1801288 h 1819350"/>
                  <a:gd name="connisteX35" fmla="*/ 2773680 w 5242560"/>
                  <a:gd name="connsiteY35" fmla="*/ 1770808 h 1819350"/>
                  <a:gd name="connisteX36" fmla="*/ 2849880 w 5242560"/>
                  <a:gd name="connsiteY36" fmla="*/ 1694608 h 1819350"/>
                  <a:gd name="connisteX37" fmla="*/ 2941320 w 5242560"/>
                  <a:gd name="connsiteY37" fmla="*/ 1618408 h 1819350"/>
                  <a:gd name="connisteX38" fmla="*/ 3002280 w 5242560"/>
                  <a:gd name="connsiteY38" fmla="*/ 1526968 h 1819350"/>
                  <a:gd name="connisteX39" fmla="*/ 3032760 w 5242560"/>
                  <a:gd name="connsiteY39" fmla="*/ 1450768 h 1819350"/>
                  <a:gd name="connisteX40" fmla="*/ 3078480 w 5242560"/>
                  <a:gd name="connsiteY40" fmla="*/ 1374568 h 1819350"/>
                  <a:gd name="connisteX41" fmla="*/ 3139440 w 5242560"/>
                  <a:gd name="connsiteY41" fmla="*/ 1298368 h 1819350"/>
                  <a:gd name="connisteX42" fmla="*/ 3200400 w 5242560"/>
                  <a:gd name="connsiteY42" fmla="*/ 1176448 h 1819350"/>
                  <a:gd name="connisteX43" fmla="*/ 3230880 w 5242560"/>
                  <a:gd name="connsiteY43" fmla="*/ 1069768 h 1819350"/>
                  <a:gd name="connisteX44" fmla="*/ 3352800 w 5242560"/>
                  <a:gd name="connsiteY44" fmla="*/ 917368 h 1819350"/>
                  <a:gd name="connisteX45" fmla="*/ 3444240 w 5242560"/>
                  <a:gd name="connsiteY45" fmla="*/ 825928 h 1819350"/>
                  <a:gd name="connisteX46" fmla="*/ 3489960 w 5242560"/>
                  <a:gd name="connsiteY46" fmla="*/ 749728 h 1819350"/>
                  <a:gd name="connisteX47" fmla="*/ 3550920 w 5242560"/>
                  <a:gd name="connsiteY47" fmla="*/ 673528 h 1819350"/>
                  <a:gd name="connisteX48" fmla="*/ 3596640 w 5242560"/>
                  <a:gd name="connsiteY48" fmla="*/ 597328 h 1819350"/>
                  <a:gd name="connisteX49" fmla="*/ 3703320 w 5242560"/>
                  <a:gd name="connsiteY49" fmla="*/ 460168 h 1819350"/>
                  <a:gd name="connisteX50" fmla="*/ 3794760 w 5242560"/>
                  <a:gd name="connsiteY50" fmla="*/ 399208 h 1819350"/>
                  <a:gd name="connisteX51" fmla="*/ 3840480 w 5242560"/>
                  <a:gd name="connsiteY51" fmla="*/ 323008 h 1819350"/>
                  <a:gd name="connisteX52" fmla="*/ 3931920 w 5242560"/>
                  <a:gd name="connsiteY52" fmla="*/ 277288 h 1819350"/>
                  <a:gd name="connisteX53" fmla="*/ 4008120 w 5242560"/>
                  <a:gd name="connsiteY53" fmla="*/ 201088 h 1819350"/>
                  <a:gd name="connisteX54" fmla="*/ 4084320 w 5242560"/>
                  <a:gd name="connsiteY54" fmla="*/ 170608 h 1819350"/>
                  <a:gd name="connisteX55" fmla="*/ 4160520 w 5242560"/>
                  <a:gd name="connsiteY55" fmla="*/ 140128 h 1819350"/>
                  <a:gd name="connisteX56" fmla="*/ 4236720 w 5242560"/>
                  <a:gd name="connsiteY56" fmla="*/ 124888 h 1819350"/>
                  <a:gd name="connisteX57" fmla="*/ 4312920 w 5242560"/>
                  <a:gd name="connsiteY57" fmla="*/ 124888 h 1819350"/>
                  <a:gd name="connisteX58" fmla="*/ 4389120 w 5242560"/>
                  <a:gd name="connsiteY58" fmla="*/ 124888 h 1819350"/>
                  <a:gd name="connisteX59" fmla="*/ 4480560 w 5242560"/>
                  <a:gd name="connsiteY59" fmla="*/ 109648 h 1819350"/>
                  <a:gd name="connisteX60" fmla="*/ 4572000 w 5242560"/>
                  <a:gd name="connsiteY60" fmla="*/ 109648 h 1819350"/>
                  <a:gd name="connisteX61" fmla="*/ 4663440 w 5242560"/>
                  <a:gd name="connsiteY61" fmla="*/ 94408 h 1819350"/>
                  <a:gd name="connisteX62" fmla="*/ 4739640 w 5242560"/>
                  <a:gd name="connsiteY62" fmla="*/ 63928 h 1819350"/>
                  <a:gd name="connisteX63" fmla="*/ 4831080 w 5242560"/>
                  <a:gd name="connsiteY63" fmla="*/ 48688 h 1819350"/>
                  <a:gd name="connisteX64" fmla="*/ 4907280 w 5242560"/>
                  <a:gd name="connsiteY64" fmla="*/ 33448 h 1819350"/>
                  <a:gd name="connisteX65" fmla="*/ 4998720 w 5242560"/>
                  <a:gd name="connsiteY65" fmla="*/ 33448 h 1819350"/>
                  <a:gd name="connisteX66" fmla="*/ 5074920 w 5242560"/>
                  <a:gd name="connsiteY66" fmla="*/ 33448 h 1819350"/>
                  <a:gd name="connisteX67" fmla="*/ 5151120 w 5242560"/>
                  <a:gd name="connsiteY67" fmla="*/ 2968 h 1819350"/>
                  <a:gd name="connisteX68" fmla="*/ 5242560 w 5242560"/>
                  <a:gd name="connsiteY68" fmla="*/ 2968 h 18193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Lst>
                <a:rect l="l" t="t" r="r" b="b"/>
                <a:pathLst>
                  <a:path w="5242560" h="1819351">
                    <a:moveTo>
                      <a:pt x="0" y="1694609"/>
                    </a:moveTo>
                    <a:cubicBezTo>
                      <a:pt x="13970" y="1688259"/>
                      <a:pt x="45720" y="1670479"/>
                      <a:pt x="76200" y="1664129"/>
                    </a:cubicBezTo>
                    <a:cubicBezTo>
                      <a:pt x="106680" y="1657779"/>
                      <a:pt x="121920" y="1664129"/>
                      <a:pt x="152400" y="1664129"/>
                    </a:cubicBezTo>
                    <a:cubicBezTo>
                      <a:pt x="182880" y="1664129"/>
                      <a:pt x="198120" y="1664129"/>
                      <a:pt x="228600" y="1664129"/>
                    </a:cubicBezTo>
                    <a:cubicBezTo>
                      <a:pt x="259080" y="1664129"/>
                      <a:pt x="274320" y="1648889"/>
                      <a:pt x="304800" y="1664129"/>
                    </a:cubicBezTo>
                    <a:cubicBezTo>
                      <a:pt x="335280" y="1679369"/>
                      <a:pt x="350520" y="1716199"/>
                      <a:pt x="381000" y="1740329"/>
                    </a:cubicBezTo>
                    <a:cubicBezTo>
                      <a:pt x="411480" y="1764459"/>
                      <a:pt x="426720" y="1770809"/>
                      <a:pt x="457200" y="1786049"/>
                    </a:cubicBezTo>
                    <a:cubicBezTo>
                      <a:pt x="487680" y="1801289"/>
                      <a:pt x="502920" y="1810179"/>
                      <a:pt x="533400" y="1816529"/>
                    </a:cubicBezTo>
                    <a:cubicBezTo>
                      <a:pt x="563880" y="1822879"/>
                      <a:pt x="579120" y="1816529"/>
                      <a:pt x="609600" y="1816529"/>
                    </a:cubicBezTo>
                    <a:cubicBezTo>
                      <a:pt x="640080" y="1816529"/>
                      <a:pt x="655320" y="1822879"/>
                      <a:pt x="685800" y="1816529"/>
                    </a:cubicBezTo>
                    <a:cubicBezTo>
                      <a:pt x="716280" y="1810179"/>
                      <a:pt x="734695" y="1807639"/>
                      <a:pt x="762000" y="1786049"/>
                    </a:cubicBezTo>
                    <a:cubicBezTo>
                      <a:pt x="789305" y="1764459"/>
                      <a:pt x="795655" y="1728264"/>
                      <a:pt x="822960" y="1709849"/>
                    </a:cubicBezTo>
                    <a:cubicBezTo>
                      <a:pt x="850265" y="1691434"/>
                      <a:pt x="868680" y="1700959"/>
                      <a:pt x="899160" y="1694609"/>
                    </a:cubicBezTo>
                    <a:cubicBezTo>
                      <a:pt x="929640" y="1688259"/>
                      <a:pt x="944880" y="1682544"/>
                      <a:pt x="975360" y="1679369"/>
                    </a:cubicBezTo>
                    <a:cubicBezTo>
                      <a:pt x="1005840" y="1676194"/>
                      <a:pt x="1021080" y="1679369"/>
                      <a:pt x="1051560" y="1679369"/>
                    </a:cubicBezTo>
                    <a:cubicBezTo>
                      <a:pt x="1082040" y="1679369"/>
                      <a:pt x="1097280" y="1679369"/>
                      <a:pt x="1127760" y="1679369"/>
                    </a:cubicBezTo>
                    <a:cubicBezTo>
                      <a:pt x="1158240" y="1679369"/>
                      <a:pt x="1173480" y="1673019"/>
                      <a:pt x="1203960" y="1679369"/>
                    </a:cubicBezTo>
                    <a:cubicBezTo>
                      <a:pt x="1234440" y="1685719"/>
                      <a:pt x="1246505" y="1694609"/>
                      <a:pt x="1280160" y="1709849"/>
                    </a:cubicBezTo>
                    <a:cubicBezTo>
                      <a:pt x="1313815" y="1725089"/>
                      <a:pt x="1337945" y="1740329"/>
                      <a:pt x="1371600" y="1755569"/>
                    </a:cubicBezTo>
                    <a:cubicBezTo>
                      <a:pt x="1405255" y="1770809"/>
                      <a:pt x="1414145" y="1779699"/>
                      <a:pt x="1447800" y="1786049"/>
                    </a:cubicBezTo>
                    <a:cubicBezTo>
                      <a:pt x="1481455" y="1792399"/>
                      <a:pt x="1502410" y="1786049"/>
                      <a:pt x="1539240" y="1786049"/>
                    </a:cubicBezTo>
                    <a:cubicBezTo>
                      <a:pt x="1576070" y="1786049"/>
                      <a:pt x="1597025" y="1789224"/>
                      <a:pt x="1630680" y="1786049"/>
                    </a:cubicBezTo>
                    <a:cubicBezTo>
                      <a:pt x="1664335" y="1782874"/>
                      <a:pt x="1676400" y="1777159"/>
                      <a:pt x="1706880" y="1770809"/>
                    </a:cubicBezTo>
                    <a:cubicBezTo>
                      <a:pt x="1737360" y="1764459"/>
                      <a:pt x="1752600" y="1767634"/>
                      <a:pt x="1783080" y="1755569"/>
                    </a:cubicBezTo>
                    <a:cubicBezTo>
                      <a:pt x="1813560" y="1743504"/>
                      <a:pt x="1828800" y="1725089"/>
                      <a:pt x="1859280" y="1709849"/>
                    </a:cubicBezTo>
                    <a:cubicBezTo>
                      <a:pt x="1889760" y="1694609"/>
                      <a:pt x="1905000" y="1685719"/>
                      <a:pt x="1935480" y="1679369"/>
                    </a:cubicBezTo>
                    <a:cubicBezTo>
                      <a:pt x="1965960" y="1673019"/>
                      <a:pt x="1981200" y="1679369"/>
                      <a:pt x="2011680" y="1679369"/>
                    </a:cubicBezTo>
                    <a:cubicBezTo>
                      <a:pt x="2042160" y="1679369"/>
                      <a:pt x="2054225" y="1679369"/>
                      <a:pt x="2087880" y="1679369"/>
                    </a:cubicBezTo>
                    <a:cubicBezTo>
                      <a:pt x="2121535" y="1679369"/>
                      <a:pt x="2145665" y="1679369"/>
                      <a:pt x="2179320" y="1679369"/>
                    </a:cubicBezTo>
                    <a:cubicBezTo>
                      <a:pt x="2212975" y="1679369"/>
                      <a:pt x="2218690" y="1670479"/>
                      <a:pt x="2255520" y="1679369"/>
                    </a:cubicBezTo>
                    <a:cubicBezTo>
                      <a:pt x="2292350" y="1688259"/>
                      <a:pt x="2322830" y="1706674"/>
                      <a:pt x="2362200" y="1725089"/>
                    </a:cubicBezTo>
                    <a:cubicBezTo>
                      <a:pt x="2401570" y="1743504"/>
                      <a:pt x="2416810" y="1758744"/>
                      <a:pt x="2453640" y="1770809"/>
                    </a:cubicBezTo>
                    <a:cubicBezTo>
                      <a:pt x="2490470" y="1782874"/>
                      <a:pt x="2511425" y="1779699"/>
                      <a:pt x="2545080" y="1786049"/>
                    </a:cubicBezTo>
                    <a:cubicBezTo>
                      <a:pt x="2578735" y="1792399"/>
                      <a:pt x="2590800" y="1798114"/>
                      <a:pt x="2621280" y="1801289"/>
                    </a:cubicBezTo>
                    <a:cubicBezTo>
                      <a:pt x="2651760" y="1804464"/>
                      <a:pt x="2667000" y="1807639"/>
                      <a:pt x="2697480" y="1801289"/>
                    </a:cubicBezTo>
                    <a:cubicBezTo>
                      <a:pt x="2727960" y="1794939"/>
                      <a:pt x="2743200" y="1792399"/>
                      <a:pt x="2773680" y="1770809"/>
                    </a:cubicBezTo>
                    <a:cubicBezTo>
                      <a:pt x="2804160" y="1749219"/>
                      <a:pt x="2816225" y="1725089"/>
                      <a:pt x="2849880" y="1694609"/>
                    </a:cubicBezTo>
                    <a:cubicBezTo>
                      <a:pt x="2883535" y="1664129"/>
                      <a:pt x="2910840" y="1652064"/>
                      <a:pt x="2941320" y="1618409"/>
                    </a:cubicBezTo>
                    <a:cubicBezTo>
                      <a:pt x="2971800" y="1584754"/>
                      <a:pt x="2983865" y="1560624"/>
                      <a:pt x="3002280" y="1526969"/>
                    </a:cubicBezTo>
                    <a:cubicBezTo>
                      <a:pt x="3020695" y="1493314"/>
                      <a:pt x="3017520" y="1481249"/>
                      <a:pt x="3032760" y="1450769"/>
                    </a:cubicBezTo>
                    <a:cubicBezTo>
                      <a:pt x="3048000" y="1420289"/>
                      <a:pt x="3056890" y="1405049"/>
                      <a:pt x="3078480" y="1374569"/>
                    </a:cubicBezTo>
                    <a:cubicBezTo>
                      <a:pt x="3100070" y="1344089"/>
                      <a:pt x="3115310" y="1337739"/>
                      <a:pt x="3139440" y="1298369"/>
                    </a:cubicBezTo>
                    <a:cubicBezTo>
                      <a:pt x="3163570" y="1258999"/>
                      <a:pt x="3181985" y="1222169"/>
                      <a:pt x="3200400" y="1176449"/>
                    </a:cubicBezTo>
                    <a:cubicBezTo>
                      <a:pt x="3218815" y="1130729"/>
                      <a:pt x="3200400" y="1121839"/>
                      <a:pt x="3230880" y="1069769"/>
                    </a:cubicBezTo>
                    <a:cubicBezTo>
                      <a:pt x="3261360" y="1017699"/>
                      <a:pt x="3310255" y="966264"/>
                      <a:pt x="3352800" y="917369"/>
                    </a:cubicBezTo>
                    <a:cubicBezTo>
                      <a:pt x="3395345" y="868474"/>
                      <a:pt x="3416935" y="859584"/>
                      <a:pt x="3444240" y="825929"/>
                    </a:cubicBezTo>
                    <a:cubicBezTo>
                      <a:pt x="3471545" y="792274"/>
                      <a:pt x="3468370" y="780209"/>
                      <a:pt x="3489960" y="749729"/>
                    </a:cubicBezTo>
                    <a:cubicBezTo>
                      <a:pt x="3511550" y="719249"/>
                      <a:pt x="3529330" y="704009"/>
                      <a:pt x="3550920" y="673529"/>
                    </a:cubicBezTo>
                    <a:cubicBezTo>
                      <a:pt x="3572510" y="643049"/>
                      <a:pt x="3566160" y="639874"/>
                      <a:pt x="3596640" y="597329"/>
                    </a:cubicBezTo>
                    <a:cubicBezTo>
                      <a:pt x="3627120" y="554784"/>
                      <a:pt x="3663950" y="499539"/>
                      <a:pt x="3703320" y="460169"/>
                    </a:cubicBezTo>
                    <a:cubicBezTo>
                      <a:pt x="3742690" y="420799"/>
                      <a:pt x="3767455" y="426514"/>
                      <a:pt x="3794760" y="399209"/>
                    </a:cubicBezTo>
                    <a:cubicBezTo>
                      <a:pt x="3822065" y="371904"/>
                      <a:pt x="3813175" y="347139"/>
                      <a:pt x="3840480" y="323009"/>
                    </a:cubicBezTo>
                    <a:cubicBezTo>
                      <a:pt x="3867785" y="298879"/>
                      <a:pt x="3898265" y="301419"/>
                      <a:pt x="3931920" y="277289"/>
                    </a:cubicBezTo>
                    <a:cubicBezTo>
                      <a:pt x="3965575" y="253159"/>
                      <a:pt x="3977640" y="222679"/>
                      <a:pt x="4008120" y="201089"/>
                    </a:cubicBezTo>
                    <a:cubicBezTo>
                      <a:pt x="4038600" y="179499"/>
                      <a:pt x="4053840" y="182674"/>
                      <a:pt x="4084320" y="170609"/>
                    </a:cubicBezTo>
                    <a:cubicBezTo>
                      <a:pt x="4114800" y="158544"/>
                      <a:pt x="4130040" y="149019"/>
                      <a:pt x="4160520" y="140129"/>
                    </a:cubicBezTo>
                    <a:cubicBezTo>
                      <a:pt x="4191000" y="131239"/>
                      <a:pt x="4206240" y="128064"/>
                      <a:pt x="4236720" y="124889"/>
                    </a:cubicBezTo>
                    <a:cubicBezTo>
                      <a:pt x="4267200" y="121714"/>
                      <a:pt x="4282440" y="124889"/>
                      <a:pt x="4312920" y="124889"/>
                    </a:cubicBezTo>
                    <a:cubicBezTo>
                      <a:pt x="4343400" y="124889"/>
                      <a:pt x="4355465" y="128064"/>
                      <a:pt x="4389120" y="124889"/>
                    </a:cubicBezTo>
                    <a:cubicBezTo>
                      <a:pt x="4422775" y="121714"/>
                      <a:pt x="4443730" y="112824"/>
                      <a:pt x="4480560" y="109649"/>
                    </a:cubicBezTo>
                    <a:cubicBezTo>
                      <a:pt x="4517390" y="106474"/>
                      <a:pt x="4535170" y="112824"/>
                      <a:pt x="4572000" y="109649"/>
                    </a:cubicBezTo>
                    <a:cubicBezTo>
                      <a:pt x="4608830" y="106474"/>
                      <a:pt x="4629785" y="103299"/>
                      <a:pt x="4663440" y="94409"/>
                    </a:cubicBezTo>
                    <a:cubicBezTo>
                      <a:pt x="4697095" y="85519"/>
                      <a:pt x="4705985" y="72819"/>
                      <a:pt x="4739640" y="63929"/>
                    </a:cubicBezTo>
                    <a:cubicBezTo>
                      <a:pt x="4773295" y="55039"/>
                      <a:pt x="4797425" y="55039"/>
                      <a:pt x="4831080" y="48689"/>
                    </a:cubicBezTo>
                    <a:cubicBezTo>
                      <a:pt x="4864735" y="42339"/>
                      <a:pt x="4873625" y="36624"/>
                      <a:pt x="4907280" y="33449"/>
                    </a:cubicBezTo>
                    <a:cubicBezTo>
                      <a:pt x="4940935" y="30274"/>
                      <a:pt x="4965065" y="33449"/>
                      <a:pt x="4998720" y="33449"/>
                    </a:cubicBezTo>
                    <a:cubicBezTo>
                      <a:pt x="5032375" y="33449"/>
                      <a:pt x="5044440" y="39799"/>
                      <a:pt x="5074920" y="33449"/>
                    </a:cubicBezTo>
                    <a:cubicBezTo>
                      <a:pt x="5105400" y="27099"/>
                      <a:pt x="5117465" y="9319"/>
                      <a:pt x="5151120" y="2969"/>
                    </a:cubicBezTo>
                    <a:cubicBezTo>
                      <a:pt x="5184775" y="-3381"/>
                      <a:pt x="5226050" y="2334"/>
                      <a:pt x="5242560" y="2969"/>
                    </a:cubicBezTo>
                  </a:path>
                </a:pathLst>
              </a:cu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grpSp>
        <p:cxnSp>
          <p:nvCxnSpPr>
            <p:cNvPr id="7" name="Прямое соединение 6"/>
            <p:cNvCxnSpPr/>
            <p:nvPr/>
          </p:nvCxnSpPr>
          <p:spPr>
            <a:xfrm>
              <a:off x="10208" y="2980"/>
              <a:ext cx="0" cy="4344"/>
            </a:xfrm>
            <a:prstGeom prst="line">
              <a:avLst/>
            </a:prstGeom>
            <a:ln w="41275">
              <a:solidFill>
                <a:srgbClr val="FF6600"/>
              </a:solidFill>
              <a:prstDash val="sysDash"/>
            </a:ln>
          </p:spPr>
          <p:style>
            <a:lnRef idx="1">
              <a:schemeClr val="accent1"/>
            </a:lnRef>
            <a:fillRef idx="0">
              <a:schemeClr val="accent1"/>
            </a:fillRef>
            <a:effectRef idx="0">
              <a:schemeClr val="accent1"/>
            </a:effectRef>
            <a:fontRef idx="minor">
              <a:schemeClr val="tx1"/>
            </a:fontRef>
          </p:style>
        </p:cxnSp>
        <p:sp>
          <p:nvSpPr>
            <p:cNvPr id="8" name="Текстовое поле 7"/>
            <p:cNvSpPr txBox="1"/>
            <p:nvPr/>
          </p:nvSpPr>
          <p:spPr>
            <a:xfrm>
              <a:off x="7760" y="7372"/>
              <a:ext cx="2064" cy="822"/>
            </a:xfrm>
            <a:prstGeom prst="rect">
              <a:avLst/>
            </a:prstGeom>
            <a:noFill/>
          </p:spPr>
          <p:txBody>
            <a:bodyPr wrap="square" rtlCol="0">
              <a:spAutoFit/>
            </a:bodyPr>
            <a:p>
              <a:pPr algn="ctr"/>
              <a:r>
                <a:rPr lang="en-US" altLang="ru-RU" sz="2800"/>
                <a:t>Before</a:t>
              </a:r>
              <a:endParaRPr lang="en-US" altLang="ru-RU" sz="2800"/>
            </a:p>
          </p:txBody>
        </p:sp>
        <p:sp>
          <p:nvSpPr>
            <p:cNvPr id="10" name="Текстовое поле 9"/>
            <p:cNvSpPr txBox="1"/>
            <p:nvPr/>
          </p:nvSpPr>
          <p:spPr>
            <a:xfrm>
              <a:off x="10388" y="7372"/>
              <a:ext cx="2064" cy="822"/>
            </a:xfrm>
            <a:prstGeom prst="rect">
              <a:avLst/>
            </a:prstGeom>
            <a:noFill/>
          </p:spPr>
          <p:txBody>
            <a:bodyPr wrap="square" rtlCol="0">
              <a:spAutoFit/>
            </a:bodyPr>
            <a:p>
              <a:pPr algn="ctr"/>
              <a:r>
                <a:rPr lang="en-US" altLang="ru-RU" sz="2800"/>
                <a:t>After</a:t>
              </a:r>
              <a:endParaRPr lang="en-US" altLang="ru-RU" sz="2800"/>
            </a:p>
          </p:txBody>
        </p:sp>
        <p:sp>
          <p:nvSpPr>
            <p:cNvPr id="9" name="Полилиния 8"/>
            <p:cNvSpPr/>
            <p:nvPr/>
          </p:nvSpPr>
          <p:spPr>
            <a:xfrm>
              <a:off x="7760" y="4557"/>
              <a:ext cx="4776" cy="469"/>
            </a:xfrm>
            <a:custGeom>
              <a:avLst/>
              <a:gdLst>
                <a:gd name="connisteX0" fmla="*/ 0 w 3413760"/>
                <a:gd name="connsiteY0" fmla="*/ 218122 h 327493"/>
                <a:gd name="connisteX1" fmla="*/ 76200 w 3413760"/>
                <a:gd name="connsiteY1" fmla="*/ 248602 h 327493"/>
                <a:gd name="connisteX2" fmla="*/ 152400 w 3413760"/>
                <a:gd name="connsiteY2" fmla="*/ 263842 h 327493"/>
                <a:gd name="connisteX3" fmla="*/ 228600 w 3413760"/>
                <a:gd name="connsiteY3" fmla="*/ 279082 h 327493"/>
                <a:gd name="connisteX4" fmla="*/ 304800 w 3413760"/>
                <a:gd name="connsiteY4" fmla="*/ 309562 h 327493"/>
                <a:gd name="connisteX5" fmla="*/ 381000 w 3413760"/>
                <a:gd name="connsiteY5" fmla="*/ 324802 h 327493"/>
                <a:gd name="connisteX6" fmla="*/ 457200 w 3413760"/>
                <a:gd name="connsiteY6" fmla="*/ 263842 h 327493"/>
                <a:gd name="connisteX7" fmla="*/ 502920 w 3413760"/>
                <a:gd name="connsiteY7" fmla="*/ 172402 h 327493"/>
                <a:gd name="connisteX8" fmla="*/ 548640 w 3413760"/>
                <a:gd name="connsiteY8" fmla="*/ 96202 h 327493"/>
                <a:gd name="connisteX9" fmla="*/ 624840 w 3413760"/>
                <a:gd name="connsiteY9" fmla="*/ 35242 h 327493"/>
                <a:gd name="connisteX10" fmla="*/ 701040 w 3413760"/>
                <a:gd name="connsiteY10" fmla="*/ 4762 h 327493"/>
                <a:gd name="connisteX11" fmla="*/ 777240 w 3413760"/>
                <a:gd name="connsiteY11" fmla="*/ 4762 h 327493"/>
                <a:gd name="connisteX12" fmla="*/ 883920 w 3413760"/>
                <a:gd name="connsiteY12" fmla="*/ 35242 h 327493"/>
                <a:gd name="connisteX13" fmla="*/ 960120 w 3413760"/>
                <a:gd name="connsiteY13" fmla="*/ 65722 h 327493"/>
                <a:gd name="connisteX14" fmla="*/ 1036320 w 3413760"/>
                <a:gd name="connsiteY14" fmla="*/ 126682 h 327493"/>
                <a:gd name="connisteX15" fmla="*/ 1082040 w 3413760"/>
                <a:gd name="connsiteY15" fmla="*/ 202882 h 327493"/>
                <a:gd name="connisteX16" fmla="*/ 1143000 w 3413760"/>
                <a:gd name="connsiteY16" fmla="*/ 279082 h 327493"/>
                <a:gd name="connisteX17" fmla="*/ 1219200 w 3413760"/>
                <a:gd name="connsiteY17" fmla="*/ 324802 h 327493"/>
                <a:gd name="connisteX18" fmla="*/ 1295400 w 3413760"/>
                <a:gd name="connsiteY18" fmla="*/ 279082 h 327493"/>
                <a:gd name="connisteX19" fmla="*/ 1371600 w 3413760"/>
                <a:gd name="connsiteY19" fmla="*/ 233362 h 327493"/>
                <a:gd name="connisteX20" fmla="*/ 1447800 w 3413760"/>
                <a:gd name="connsiteY20" fmla="*/ 187642 h 327493"/>
                <a:gd name="connisteX21" fmla="*/ 1524000 w 3413760"/>
                <a:gd name="connsiteY21" fmla="*/ 172402 h 327493"/>
                <a:gd name="connisteX22" fmla="*/ 1600200 w 3413760"/>
                <a:gd name="connsiteY22" fmla="*/ 172402 h 327493"/>
                <a:gd name="connisteX23" fmla="*/ 1676400 w 3413760"/>
                <a:gd name="connsiteY23" fmla="*/ 172402 h 327493"/>
                <a:gd name="connisteX24" fmla="*/ 1752600 w 3413760"/>
                <a:gd name="connsiteY24" fmla="*/ 187642 h 327493"/>
                <a:gd name="connisteX25" fmla="*/ 1844040 w 3413760"/>
                <a:gd name="connsiteY25" fmla="*/ 202882 h 327493"/>
                <a:gd name="connisteX26" fmla="*/ 1920240 w 3413760"/>
                <a:gd name="connsiteY26" fmla="*/ 202882 h 327493"/>
                <a:gd name="connisteX27" fmla="*/ 1996440 w 3413760"/>
                <a:gd name="connsiteY27" fmla="*/ 202882 h 327493"/>
                <a:gd name="connisteX28" fmla="*/ 2087880 w 3413760"/>
                <a:gd name="connsiteY28" fmla="*/ 202882 h 327493"/>
                <a:gd name="connisteX29" fmla="*/ 2179320 w 3413760"/>
                <a:gd name="connsiteY29" fmla="*/ 202882 h 327493"/>
                <a:gd name="connisteX30" fmla="*/ 2255520 w 3413760"/>
                <a:gd name="connsiteY30" fmla="*/ 202882 h 327493"/>
                <a:gd name="connisteX31" fmla="*/ 2331720 w 3413760"/>
                <a:gd name="connsiteY31" fmla="*/ 202882 h 327493"/>
                <a:gd name="connisteX32" fmla="*/ 2407920 w 3413760"/>
                <a:gd name="connsiteY32" fmla="*/ 187642 h 327493"/>
                <a:gd name="connisteX33" fmla="*/ 2484120 w 3413760"/>
                <a:gd name="connsiteY33" fmla="*/ 157162 h 327493"/>
                <a:gd name="connisteX34" fmla="*/ 2590800 w 3413760"/>
                <a:gd name="connsiteY34" fmla="*/ 172402 h 327493"/>
                <a:gd name="connisteX35" fmla="*/ 2682240 w 3413760"/>
                <a:gd name="connsiteY35" fmla="*/ 233362 h 327493"/>
                <a:gd name="connisteX36" fmla="*/ 2773680 w 3413760"/>
                <a:gd name="connsiteY36" fmla="*/ 263842 h 327493"/>
                <a:gd name="connisteX37" fmla="*/ 2849880 w 3413760"/>
                <a:gd name="connsiteY37" fmla="*/ 309562 h 327493"/>
                <a:gd name="connisteX38" fmla="*/ 2941320 w 3413760"/>
                <a:gd name="connsiteY38" fmla="*/ 309562 h 327493"/>
                <a:gd name="connisteX39" fmla="*/ 3017520 w 3413760"/>
                <a:gd name="connsiteY39" fmla="*/ 279082 h 327493"/>
                <a:gd name="connisteX40" fmla="*/ 3093720 w 3413760"/>
                <a:gd name="connsiteY40" fmla="*/ 263842 h 327493"/>
                <a:gd name="connisteX41" fmla="*/ 3185160 w 3413760"/>
                <a:gd name="connsiteY41" fmla="*/ 248602 h 327493"/>
                <a:gd name="connisteX42" fmla="*/ 3261360 w 3413760"/>
                <a:gd name="connsiteY42" fmla="*/ 233362 h 327493"/>
                <a:gd name="connisteX43" fmla="*/ 3337560 w 3413760"/>
                <a:gd name="connsiteY43" fmla="*/ 233362 h 327493"/>
                <a:gd name="connisteX44" fmla="*/ 3413760 w 3413760"/>
                <a:gd name="connsiteY44" fmla="*/ 233362 h 32749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Lst>
              <a:rect l="l" t="t" r="r" b="b"/>
              <a:pathLst>
                <a:path w="3413760" h="327493">
                  <a:moveTo>
                    <a:pt x="0" y="218123"/>
                  </a:moveTo>
                  <a:cubicBezTo>
                    <a:pt x="13970" y="223838"/>
                    <a:pt x="45720" y="239713"/>
                    <a:pt x="76200" y="248603"/>
                  </a:cubicBezTo>
                  <a:cubicBezTo>
                    <a:pt x="106680" y="257493"/>
                    <a:pt x="121920" y="257493"/>
                    <a:pt x="152400" y="263843"/>
                  </a:cubicBezTo>
                  <a:cubicBezTo>
                    <a:pt x="182880" y="270193"/>
                    <a:pt x="198120" y="270193"/>
                    <a:pt x="228600" y="279083"/>
                  </a:cubicBezTo>
                  <a:cubicBezTo>
                    <a:pt x="259080" y="287973"/>
                    <a:pt x="274320" y="300673"/>
                    <a:pt x="304800" y="309563"/>
                  </a:cubicBezTo>
                  <a:cubicBezTo>
                    <a:pt x="335280" y="318453"/>
                    <a:pt x="350520" y="333693"/>
                    <a:pt x="381000" y="324803"/>
                  </a:cubicBezTo>
                  <a:cubicBezTo>
                    <a:pt x="411480" y="315913"/>
                    <a:pt x="433070" y="294323"/>
                    <a:pt x="457200" y="263843"/>
                  </a:cubicBezTo>
                  <a:cubicBezTo>
                    <a:pt x="481330" y="233363"/>
                    <a:pt x="484505" y="206058"/>
                    <a:pt x="502920" y="172403"/>
                  </a:cubicBezTo>
                  <a:cubicBezTo>
                    <a:pt x="521335" y="138748"/>
                    <a:pt x="524510" y="123508"/>
                    <a:pt x="548640" y="96203"/>
                  </a:cubicBezTo>
                  <a:cubicBezTo>
                    <a:pt x="572770" y="68898"/>
                    <a:pt x="594360" y="53658"/>
                    <a:pt x="624840" y="35243"/>
                  </a:cubicBezTo>
                  <a:cubicBezTo>
                    <a:pt x="655320" y="16828"/>
                    <a:pt x="670560" y="11113"/>
                    <a:pt x="701040" y="4763"/>
                  </a:cubicBezTo>
                  <a:cubicBezTo>
                    <a:pt x="731520" y="-1587"/>
                    <a:pt x="740410" y="-1587"/>
                    <a:pt x="777240" y="4763"/>
                  </a:cubicBezTo>
                  <a:cubicBezTo>
                    <a:pt x="814070" y="11113"/>
                    <a:pt x="847090" y="23178"/>
                    <a:pt x="883920" y="35243"/>
                  </a:cubicBezTo>
                  <a:cubicBezTo>
                    <a:pt x="920750" y="47308"/>
                    <a:pt x="929640" y="47308"/>
                    <a:pt x="960120" y="65723"/>
                  </a:cubicBezTo>
                  <a:cubicBezTo>
                    <a:pt x="990600" y="84138"/>
                    <a:pt x="1012190" y="99378"/>
                    <a:pt x="1036320" y="126683"/>
                  </a:cubicBezTo>
                  <a:cubicBezTo>
                    <a:pt x="1060450" y="153988"/>
                    <a:pt x="1060450" y="172403"/>
                    <a:pt x="1082040" y="202883"/>
                  </a:cubicBezTo>
                  <a:cubicBezTo>
                    <a:pt x="1103630" y="233363"/>
                    <a:pt x="1115695" y="254953"/>
                    <a:pt x="1143000" y="279083"/>
                  </a:cubicBezTo>
                  <a:cubicBezTo>
                    <a:pt x="1170305" y="303213"/>
                    <a:pt x="1188720" y="324803"/>
                    <a:pt x="1219200" y="324803"/>
                  </a:cubicBezTo>
                  <a:cubicBezTo>
                    <a:pt x="1249680" y="324803"/>
                    <a:pt x="1264920" y="297498"/>
                    <a:pt x="1295400" y="279083"/>
                  </a:cubicBezTo>
                  <a:cubicBezTo>
                    <a:pt x="1325880" y="260668"/>
                    <a:pt x="1341120" y="251778"/>
                    <a:pt x="1371600" y="233363"/>
                  </a:cubicBezTo>
                  <a:cubicBezTo>
                    <a:pt x="1402080" y="214948"/>
                    <a:pt x="1417320" y="199708"/>
                    <a:pt x="1447800" y="187643"/>
                  </a:cubicBezTo>
                  <a:cubicBezTo>
                    <a:pt x="1478280" y="175578"/>
                    <a:pt x="1493520" y="175578"/>
                    <a:pt x="1524000" y="172403"/>
                  </a:cubicBezTo>
                  <a:cubicBezTo>
                    <a:pt x="1554480" y="169228"/>
                    <a:pt x="1569720" y="172403"/>
                    <a:pt x="1600200" y="172403"/>
                  </a:cubicBezTo>
                  <a:cubicBezTo>
                    <a:pt x="1630680" y="172403"/>
                    <a:pt x="1645920" y="169228"/>
                    <a:pt x="1676400" y="172403"/>
                  </a:cubicBezTo>
                  <a:cubicBezTo>
                    <a:pt x="1706880" y="175578"/>
                    <a:pt x="1718945" y="181293"/>
                    <a:pt x="1752600" y="187643"/>
                  </a:cubicBezTo>
                  <a:cubicBezTo>
                    <a:pt x="1786255" y="193993"/>
                    <a:pt x="1810385" y="199708"/>
                    <a:pt x="1844040" y="202883"/>
                  </a:cubicBezTo>
                  <a:cubicBezTo>
                    <a:pt x="1877695" y="206058"/>
                    <a:pt x="1889760" y="202883"/>
                    <a:pt x="1920240" y="202883"/>
                  </a:cubicBezTo>
                  <a:cubicBezTo>
                    <a:pt x="1950720" y="202883"/>
                    <a:pt x="1962785" y="202883"/>
                    <a:pt x="1996440" y="202883"/>
                  </a:cubicBezTo>
                  <a:cubicBezTo>
                    <a:pt x="2030095" y="202883"/>
                    <a:pt x="2051050" y="202883"/>
                    <a:pt x="2087880" y="202883"/>
                  </a:cubicBezTo>
                  <a:cubicBezTo>
                    <a:pt x="2124710" y="202883"/>
                    <a:pt x="2145665" y="202883"/>
                    <a:pt x="2179320" y="202883"/>
                  </a:cubicBezTo>
                  <a:cubicBezTo>
                    <a:pt x="2212975" y="202883"/>
                    <a:pt x="2225040" y="202883"/>
                    <a:pt x="2255520" y="202883"/>
                  </a:cubicBezTo>
                  <a:cubicBezTo>
                    <a:pt x="2286000" y="202883"/>
                    <a:pt x="2301240" y="206058"/>
                    <a:pt x="2331720" y="202883"/>
                  </a:cubicBezTo>
                  <a:cubicBezTo>
                    <a:pt x="2362200" y="199708"/>
                    <a:pt x="2377440" y="196533"/>
                    <a:pt x="2407920" y="187643"/>
                  </a:cubicBezTo>
                  <a:cubicBezTo>
                    <a:pt x="2438400" y="178753"/>
                    <a:pt x="2447290" y="160338"/>
                    <a:pt x="2484120" y="157163"/>
                  </a:cubicBezTo>
                  <a:cubicBezTo>
                    <a:pt x="2520950" y="153988"/>
                    <a:pt x="2551430" y="157163"/>
                    <a:pt x="2590800" y="172403"/>
                  </a:cubicBezTo>
                  <a:cubicBezTo>
                    <a:pt x="2630170" y="187643"/>
                    <a:pt x="2645410" y="214948"/>
                    <a:pt x="2682240" y="233363"/>
                  </a:cubicBezTo>
                  <a:cubicBezTo>
                    <a:pt x="2719070" y="251778"/>
                    <a:pt x="2740025" y="248603"/>
                    <a:pt x="2773680" y="263843"/>
                  </a:cubicBezTo>
                  <a:cubicBezTo>
                    <a:pt x="2807335" y="279083"/>
                    <a:pt x="2816225" y="300673"/>
                    <a:pt x="2849880" y="309563"/>
                  </a:cubicBezTo>
                  <a:cubicBezTo>
                    <a:pt x="2883535" y="318453"/>
                    <a:pt x="2907665" y="315913"/>
                    <a:pt x="2941320" y="309563"/>
                  </a:cubicBezTo>
                  <a:cubicBezTo>
                    <a:pt x="2974975" y="303213"/>
                    <a:pt x="2987040" y="287973"/>
                    <a:pt x="3017520" y="279083"/>
                  </a:cubicBezTo>
                  <a:cubicBezTo>
                    <a:pt x="3048000" y="270193"/>
                    <a:pt x="3060065" y="270193"/>
                    <a:pt x="3093720" y="263843"/>
                  </a:cubicBezTo>
                  <a:cubicBezTo>
                    <a:pt x="3127375" y="257493"/>
                    <a:pt x="3151505" y="254953"/>
                    <a:pt x="3185160" y="248603"/>
                  </a:cubicBezTo>
                  <a:cubicBezTo>
                    <a:pt x="3218815" y="242253"/>
                    <a:pt x="3230880" y="236538"/>
                    <a:pt x="3261360" y="233363"/>
                  </a:cubicBezTo>
                  <a:cubicBezTo>
                    <a:pt x="3291840" y="230188"/>
                    <a:pt x="3307080" y="233363"/>
                    <a:pt x="3337560" y="233363"/>
                  </a:cubicBezTo>
                  <a:cubicBezTo>
                    <a:pt x="3368040" y="233363"/>
                    <a:pt x="3399790" y="233363"/>
                    <a:pt x="3413760" y="233363"/>
                  </a:cubicBezTo>
                </a:path>
              </a:pathLst>
            </a:cu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1" name="Текстовое поле 10"/>
            <p:cNvSpPr txBox="1"/>
            <p:nvPr/>
          </p:nvSpPr>
          <p:spPr>
            <a:xfrm>
              <a:off x="11083" y="3966"/>
              <a:ext cx="1369" cy="580"/>
            </a:xfrm>
            <a:prstGeom prst="rect">
              <a:avLst/>
            </a:prstGeom>
            <a:noFill/>
          </p:spPr>
          <p:txBody>
            <a:bodyPr wrap="none" rtlCol="0" anchor="t">
              <a:spAutoFit/>
            </a:bodyPr>
            <a:p>
              <a:r>
                <a:rPr lang="en-US" altLang="en-US">
                  <a:sym typeface="+mn-ea"/>
                </a:rPr>
                <a:t>Control</a:t>
              </a:r>
              <a:endParaRPr lang="en-US" altLang="en-US">
                <a:sym typeface="+mn-ea"/>
              </a:endParaRPr>
            </a:p>
          </p:txBody>
        </p:sp>
        <p:sp>
          <p:nvSpPr>
            <p:cNvPr id="13" name="Текстовое поле 12"/>
            <p:cNvSpPr txBox="1"/>
            <p:nvPr/>
          </p:nvSpPr>
          <p:spPr>
            <a:xfrm>
              <a:off x="11121" y="5746"/>
              <a:ext cx="1414" cy="628"/>
            </a:xfrm>
            <a:prstGeom prst="rect">
              <a:avLst/>
            </a:prstGeom>
            <a:noFill/>
          </p:spPr>
          <p:txBody>
            <a:bodyPr wrap="none" rtlCol="0" anchor="t">
              <a:spAutoFit/>
            </a:bodyPr>
            <a:p>
              <a:r>
                <a:rPr lang="en-US" altLang="en-US" sz="2000">
                  <a:sym typeface="+mn-ea"/>
                </a:rPr>
                <a:t>Impact</a:t>
              </a:r>
              <a:endParaRPr lang="en-US" altLang="en-US" sz="2000">
                <a:sym typeface="+mn-ea"/>
              </a:endParaRPr>
            </a:p>
          </p:txBody>
        </p:sp>
      </p:grpSp>
      <p:sp>
        <p:nvSpPr>
          <p:cNvPr id="15" name="Текстовое поле 14"/>
          <p:cNvSpPr txBox="1"/>
          <p:nvPr/>
        </p:nvSpPr>
        <p:spPr>
          <a:xfrm>
            <a:off x="529590" y="5927725"/>
            <a:ext cx="10751820" cy="645160"/>
          </a:xfrm>
          <a:prstGeom prst="rect">
            <a:avLst/>
          </a:prstGeom>
          <a:noFill/>
        </p:spPr>
        <p:txBody>
          <a:bodyPr wrap="square" rtlCol="0">
            <a:spAutoFit/>
          </a:bodyPr>
          <a:p>
            <a:r>
              <a:rPr lang="ru-RU" altLang="ru-RU" sz="3600" b="1"/>
              <a:t>Принцип 2</a:t>
            </a:r>
            <a:r>
              <a:rPr lang="ru-RU" altLang="ru-RU" sz="3600"/>
              <a:t>. Множественность точек наблюдения.</a:t>
            </a:r>
            <a:endParaRPr lang="ru-RU" altLang="ru-RU" sz="3600"/>
          </a:p>
        </p:txBody>
      </p:sp>
      <p:grpSp>
        <p:nvGrpSpPr>
          <p:cNvPr id="22" name="Группа 21"/>
          <p:cNvGrpSpPr/>
          <p:nvPr/>
        </p:nvGrpSpPr>
        <p:grpSpPr>
          <a:xfrm>
            <a:off x="8209280" y="1736090"/>
            <a:ext cx="3199130" cy="3544570"/>
            <a:chOff x="12928" y="2734"/>
            <a:chExt cx="5038" cy="5582"/>
          </a:xfrm>
        </p:grpSpPr>
        <p:grpSp>
          <p:nvGrpSpPr>
            <p:cNvPr id="14" name="Группа 13"/>
            <p:cNvGrpSpPr/>
            <p:nvPr/>
          </p:nvGrpSpPr>
          <p:grpSpPr>
            <a:xfrm>
              <a:off x="12928" y="2734"/>
              <a:ext cx="5039" cy="4590"/>
              <a:chOff x="2040" y="2432"/>
              <a:chExt cx="10151" cy="5936"/>
            </a:xfrm>
          </p:grpSpPr>
          <p:cxnSp>
            <p:nvCxnSpPr>
              <p:cNvPr id="16" name="Прямая со стрелкой 15"/>
              <p:cNvCxnSpPr/>
              <p:nvPr/>
            </p:nvCxnSpPr>
            <p:spPr>
              <a:xfrm>
                <a:off x="2040" y="8220"/>
                <a:ext cx="9984" cy="72"/>
              </a:xfrm>
              <a:prstGeom prst="straightConnector1">
                <a:avLst/>
              </a:prstGeom>
              <a:ln>
                <a:solidFill>
                  <a:srgbClr val="202020"/>
                </a:solidFill>
                <a:tailEnd type="arrow"/>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p:nvPr/>
            </p:nvCxnSpPr>
            <p:spPr>
              <a:xfrm flipV="1">
                <a:off x="2240" y="2432"/>
                <a:ext cx="16" cy="5936"/>
              </a:xfrm>
              <a:prstGeom prst="straightConnector1">
                <a:avLst/>
              </a:prstGeom>
              <a:ln>
                <a:solidFill>
                  <a:srgbClr val="202020"/>
                </a:solidFill>
                <a:tailEnd type="arrow"/>
              </a:ln>
            </p:spPr>
            <p:style>
              <a:lnRef idx="1">
                <a:schemeClr val="accent1"/>
              </a:lnRef>
              <a:fillRef idx="0">
                <a:schemeClr val="accent1"/>
              </a:fillRef>
              <a:effectRef idx="0">
                <a:schemeClr val="accent1"/>
              </a:effectRef>
              <a:fontRef idx="minor">
                <a:schemeClr val="tx1"/>
              </a:fontRef>
            </p:style>
          </p:cxnSp>
          <p:sp>
            <p:nvSpPr>
              <p:cNvPr id="18" name="Полилиния 17"/>
              <p:cNvSpPr/>
              <p:nvPr/>
            </p:nvSpPr>
            <p:spPr>
              <a:xfrm flipV="1">
                <a:off x="2473" y="5339"/>
                <a:ext cx="9718" cy="2597"/>
              </a:xfrm>
              <a:custGeom>
                <a:avLst/>
                <a:gdLst>
                  <a:gd name="connisteX0" fmla="*/ 0 w 5242560"/>
                  <a:gd name="connsiteY0" fmla="*/ 1694608 h 1819350"/>
                  <a:gd name="connisteX1" fmla="*/ 76200 w 5242560"/>
                  <a:gd name="connsiteY1" fmla="*/ 1664128 h 1819350"/>
                  <a:gd name="connisteX2" fmla="*/ 152400 w 5242560"/>
                  <a:gd name="connsiteY2" fmla="*/ 1664128 h 1819350"/>
                  <a:gd name="connisteX3" fmla="*/ 228600 w 5242560"/>
                  <a:gd name="connsiteY3" fmla="*/ 1664128 h 1819350"/>
                  <a:gd name="connisteX4" fmla="*/ 304800 w 5242560"/>
                  <a:gd name="connsiteY4" fmla="*/ 1664128 h 1819350"/>
                  <a:gd name="connisteX5" fmla="*/ 381000 w 5242560"/>
                  <a:gd name="connsiteY5" fmla="*/ 1740328 h 1819350"/>
                  <a:gd name="connisteX6" fmla="*/ 457200 w 5242560"/>
                  <a:gd name="connsiteY6" fmla="*/ 1786048 h 1819350"/>
                  <a:gd name="connisteX7" fmla="*/ 533400 w 5242560"/>
                  <a:gd name="connsiteY7" fmla="*/ 1816528 h 1819350"/>
                  <a:gd name="connisteX8" fmla="*/ 609600 w 5242560"/>
                  <a:gd name="connsiteY8" fmla="*/ 1816528 h 1819350"/>
                  <a:gd name="connisteX9" fmla="*/ 685800 w 5242560"/>
                  <a:gd name="connsiteY9" fmla="*/ 1816528 h 1819350"/>
                  <a:gd name="connisteX10" fmla="*/ 762000 w 5242560"/>
                  <a:gd name="connsiteY10" fmla="*/ 1786048 h 1819350"/>
                  <a:gd name="connisteX11" fmla="*/ 822960 w 5242560"/>
                  <a:gd name="connsiteY11" fmla="*/ 1709848 h 1819350"/>
                  <a:gd name="connisteX12" fmla="*/ 899160 w 5242560"/>
                  <a:gd name="connsiteY12" fmla="*/ 1694608 h 1819350"/>
                  <a:gd name="connisteX13" fmla="*/ 975360 w 5242560"/>
                  <a:gd name="connsiteY13" fmla="*/ 1679368 h 1819350"/>
                  <a:gd name="connisteX14" fmla="*/ 1051560 w 5242560"/>
                  <a:gd name="connsiteY14" fmla="*/ 1679368 h 1819350"/>
                  <a:gd name="connisteX15" fmla="*/ 1127760 w 5242560"/>
                  <a:gd name="connsiteY15" fmla="*/ 1679368 h 1819350"/>
                  <a:gd name="connisteX16" fmla="*/ 1203960 w 5242560"/>
                  <a:gd name="connsiteY16" fmla="*/ 1679368 h 1819350"/>
                  <a:gd name="connisteX17" fmla="*/ 1280160 w 5242560"/>
                  <a:gd name="connsiteY17" fmla="*/ 1709848 h 1819350"/>
                  <a:gd name="connisteX18" fmla="*/ 1371600 w 5242560"/>
                  <a:gd name="connsiteY18" fmla="*/ 1755568 h 1819350"/>
                  <a:gd name="connisteX19" fmla="*/ 1447800 w 5242560"/>
                  <a:gd name="connsiteY19" fmla="*/ 1786048 h 1819350"/>
                  <a:gd name="connisteX20" fmla="*/ 1539240 w 5242560"/>
                  <a:gd name="connsiteY20" fmla="*/ 1786048 h 1819350"/>
                  <a:gd name="connisteX21" fmla="*/ 1630680 w 5242560"/>
                  <a:gd name="connsiteY21" fmla="*/ 1786048 h 1819350"/>
                  <a:gd name="connisteX22" fmla="*/ 1706880 w 5242560"/>
                  <a:gd name="connsiteY22" fmla="*/ 1770808 h 1819350"/>
                  <a:gd name="connisteX23" fmla="*/ 1783080 w 5242560"/>
                  <a:gd name="connsiteY23" fmla="*/ 1755568 h 1819350"/>
                  <a:gd name="connisteX24" fmla="*/ 1859280 w 5242560"/>
                  <a:gd name="connsiteY24" fmla="*/ 1709848 h 1819350"/>
                  <a:gd name="connisteX25" fmla="*/ 1935480 w 5242560"/>
                  <a:gd name="connsiteY25" fmla="*/ 1679368 h 1819350"/>
                  <a:gd name="connisteX26" fmla="*/ 2011680 w 5242560"/>
                  <a:gd name="connsiteY26" fmla="*/ 1679368 h 1819350"/>
                  <a:gd name="connisteX27" fmla="*/ 2087880 w 5242560"/>
                  <a:gd name="connsiteY27" fmla="*/ 1679368 h 1819350"/>
                  <a:gd name="connisteX28" fmla="*/ 2179320 w 5242560"/>
                  <a:gd name="connsiteY28" fmla="*/ 1679368 h 1819350"/>
                  <a:gd name="connisteX29" fmla="*/ 2255520 w 5242560"/>
                  <a:gd name="connsiteY29" fmla="*/ 1679368 h 1819350"/>
                  <a:gd name="connisteX30" fmla="*/ 2362200 w 5242560"/>
                  <a:gd name="connsiteY30" fmla="*/ 1725088 h 1819350"/>
                  <a:gd name="connisteX31" fmla="*/ 2453640 w 5242560"/>
                  <a:gd name="connsiteY31" fmla="*/ 1770808 h 1819350"/>
                  <a:gd name="connisteX32" fmla="*/ 2545080 w 5242560"/>
                  <a:gd name="connsiteY32" fmla="*/ 1786048 h 1819350"/>
                  <a:gd name="connisteX33" fmla="*/ 2621280 w 5242560"/>
                  <a:gd name="connsiteY33" fmla="*/ 1801288 h 1819350"/>
                  <a:gd name="connisteX34" fmla="*/ 2697480 w 5242560"/>
                  <a:gd name="connsiteY34" fmla="*/ 1801288 h 1819350"/>
                  <a:gd name="connisteX35" fmla="*/ 2773680 w 5242560"/>
                  <a:gd name="connsiteY35" fmla="*/ 1770808 h 1819350"/>
                  <a:gd name="connisteX36" fmla="*/ 2849880 w 5242560"/>
                  <a:gd name="connsiteY36" fmla="*/ 1694608 h 1819350"/>
                  <a:gd name="connisteX37" fmla="*/ 2941320 w 5242560"/>
                  <a:gd name="connsiteY37" fmla="*/ 1618408 h 1819350"/>
                  <a:gd name="connisteX38" fmla="*/ 3002280 w 5242560"/>
                  <a:gd name="connsiteY38" fmla="*/ 1526968 h 1819350"/>
                  <a:gd name="connisteX39" fmla="*/ 3032760 w 5242560"/>
                  <a:gd name="connsiteY39" fmla="*/ 1450768 h 1819350"/>
                  <a:gd name="connisteX40" fmla="*/ 3078480 w 5242560"/>
                  <a:gd name="connsiteY40" fmla="*/ 1374568 h 1819350"/>
                  <a:gd name="connisteX41" fmla="*/ 3139440 w 5242560"/>
                  <a:gd name="connsiteY41" fmla="*/ 1298368 h 1819350"/>
                  <a:gd name="connisteX42" fmla="*/ 3200400 w 5242560"/>
                  <a:gd name="connsiteY42" fmla="*/ 1176448 h 1819350"/>
                  <a:gd name="connisteX43" fmla="*/ 3230880 w 5242560"/>
                  <a:gd name="connsiteY43" fmla="*/ 1069768 h 1819350"/>
                  <a:gd name="connisteX44" fmla="*/ 3352800 w 5242560"/>
                  <a:gd name="connsiteY44" fmla="*/ 917368 h 1819350"/>
                  <a:gd name="connisteX45" fmla="*/ 3444240 w 5242560"/>
                  <a:gd name="connsiteY45" fmla="*/ 825928 h 1819350"/>
                  <a:gd name="connisteX46" fmla="*/ 3489960 w 5242560"/>
                  <a:gd name="connsiteY46" fmla="*/ 749728 h 1819350"/>
                  <a:gd name="connisteX47" fmla="*/ 3550920 w 5242560"/>
                  <a:gd name="connsiteY47" fmla="*/ 673528 h 1819350"/>
                  <a:gd name="connisteX48" fmla="*/ 3596640 w 5242560"/>
                  <a:gd name="connsiteY48" fmla="*/ 597328 h 1819350"/>
                  <a:gd name="connisteX49" fmla="*/ 3703320 w 5242560"/>
                  <a:gd name="connsiteY49" fmla="*/ 460168 h 1819350"/>
                  <a:gd name="connisteX50" fmla="*/ 3794760 w 5242560"/>
                  <a:gd name="connsiteY50" fmla="*/ 399208 h 1819350"/>
                  <a:gd name="connisteX51" fmla="*/ 3840480 w 5242560"/>
                  <a:gd name="connsiteY51" fmla="*/ 323008 h 1819350"/>
                  <a:gd name="connisteX52" fmla="*/ 3931920 w 5242560"/>
                  <a:gd name="connsiteY52" fmla="*/ 277288 h 1819350"/>
                  <a:gd name="connisteX53" fmla="*/ 4008120 w 5242560"/>
                  <a:gd name="connsiteY53" fmla="*/ 201088 h 1819350"/>
                  <a:gd name="connisteX54" fmla="*/ 4084320 w 5242560"/>
                  <a:gd name="connsiteY54" fmla="*/ 170608 h 1819350"/>
                  <a:gd name="connisteX55" fmla="*/ 4160520 w 5242560"/>
                  <a:gd name="connsiteY55" fmla="*/ 140128 h 1819350"/>
                  <a:gd name="connisteX56" fmla="*/ 4236720 w 5242560"/>
                  <a:gd name="connsiteY56" fmla="*/ 124888 h 1819350"/>
                  <a:gd name="connisteX57" fmla="*/ 4312920 w 5242560"/>
                  <a:gd name="connsiteY57" fmla="*/ 124888 h 1819350"/>
                  <a:gd name="connisteX58" fmla="*/ 4389120 w 5242560"/>
                  <a:gd name="connsiteY58" fmla="*/ 124888 h 1819350"/>
                  <a:gd name="connisteX59" fmla="*/ 4480560 w 5242560"/>
                  <a:gd name="connsiteY59" fmla="*/ 109648 h 1819350"/>
                  <a:gd name="connisteX60" fmla="*/ 4572000 w 5242560"/>
                  <a:gd name="connsiteY60" fmla="*/ 109648 h 1819350"/>
                  <a:gd name="connisteX61" fmla="*/ 4663440 w 5242560"/>
                  <a:gd name="connsiteY61" fmla="*/ 94408 h 1819350"/>
                  <a:gd name="connisteX62" fmla="*/ 4739640 w 5242560"/>
                  <a:gd name="connsiteY62" fmla="*/ 63928 h 1819350"/>
                  <a:gd name="connisteX63" fmla="*/ 4831080 w 5242560"/>
                  <a:gd name="connsiteY63" fmla="*/ 48688 h 1819350"/>
                  <a:gd name="connisteX64" fmla="*/ 4907280 w 5242560"/>
                  <a:gd name="connsiteY64" fmla="*/ 33448 h 1819350"/>
                  <a:gd name="connisteX65" fmla="*/ 4998720 w 5242560"/>
                  <a:gd name="connsiteY65" fmla="*/ 33448 h 1819350"/>
                  <a:gd name="connisteX66" fmla="*/ 5074920 w 5242560"/>
                  <a:gd name="connsiteY66" fmla="*/ 33448 h 1819350"/>
                  <a:gd name="connisteX67" fmla="*/ 5151120 w 5242560"/>
                  <a:gd name="connsiteY67" fmla="*/ 2968 h 1819350"/>
                  <a:gd name="connisteX68" fmla="*/ 5242560 w 5242560"/>
                  <a:gd name="connsiteY68" fmla="*/ 2968 h 181935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Lst>
                <a:rect l="l" t="t" r="r" b="b"/>
                <a:pathLst>
                  <a:path w="5242560" h="1819351">
                    <a:moveTo>
                      <a:pt x="0" y="1694609"/>
                    </a:moveTo>
                    <a:cubicBezTo>
                      <a:pt x="13970" y="1688259"/>
                      <a:pt x="45720" y="1670479"/>
                      <a:pt x="76200" y="1664129"/>
                    </a:cubicBezTo>
                    <a:cubicBezTo>
                      <a:pt x="106680" y="1657779"/>
                      <a:pt x="121920" y="1664129"/>
                      <a:pt x="152400" y="1664129"/>
                    </a:cubicBezTo>
                    <a:cubicBezTo>
                      <a:pt x="182880" y="1664129"/>
                      <a:pt x="198120" y="1664129"/>
                      <a:pt x="228600" y="1664129"/>
                    </a:cubicBezTo>
                    <a:cubicBezTo>
                      <a:pt x="259080" y="1664129"/>
                      <a:pt x="274320" y="1648889"/>
                      <a:pt x="304800" y="1664129"/>
                    </a:cubicBezTo>
                    <a:cubicBezTo>
                      <a:pt x="335280" y="1679369"/>
                      <a:pt x="350520" y="1716199"/>
                      <a:pt x="381000" y="1740329"/>
                    </a:cubicBezTo>
                    <a:cubicBezTo>
                      <a:pt x="411480" y="1764459"/>
                      <a:pt x="426720" y="1770809"/>
                      <a:pt x="457200" y="1786049"/>
                    </a:cubicBezTo>
                    <a:cubicBezTo>
                      <a:pt x="487680" y="1801289"/>
                      <a:pt x="502920" y="1810179"/>
                      <a:pt x="533400" y="1816529"/>
                    </a:cubicBezTo>
                    <a:cubicBezTo>
                      <a:pt x="563880" y="1822879"/>
                      <a:pt x="579120" y="1816529"/>
                      <a:pt x="609600" y="1816529"/>
                    </a:cubicBezTo>
                    <a:cubicBezTo>
                      <a:pt x="640080" y="1816529"/>
                      <a:pt x="655320" y="1822879"/>
                      <a:pt x="685800" y="1816529"/>
                    </a:cubicBezTo>
                    <a:cubicBezTo>
                      <a:pt x="716280" y="1810179"/>
                      <a:pt x="734695" y="1807639"/>
                      <a:pt x="762000" y="1786049"/>
                    </a:cubicBezTo>
                    <a:cubicBezTo>
                      <a:pt x="789305" y="1764459"/>
                      <a:pt x="795655" y="1728264"/>
                      <a:pt x="822960" y="1709849"/>
                    </a:cubicBezTo>
                    <a:cubicBezTo>
                      <a:pt x="850265" y="1691434"/>
                      <a:pt x="868680" y="1700959"/>
                      <a:pt x="899160" y="1694609"/>
                    </a:cubicBezTo>
                    <a:cubicBezTo>
                      <a:pt x="929640" y="1688259"/>
                      <a:pt x="944880" y="1682544"/>
                      <a:pt x="975360" y="1679369"/>
                    </a:cubicBezTo>
                    <a:cubicBezTo>
                      <a:pt x="1005840" y="1676194"/>
                      <a:pt x="1021080" y="1679369"/>
                      <a:pt x="1051560" y="1679369"/>
                    </a:cubicBezTo>
                    <a:cubicBezTo>
                      <a:pt x="1082040" y="1679369"/>
                      <a:pt x="1097280" y="1679369"/>
                      <a:pt x="1127760" y="1679369"/>
                    </a:cubicBezTo>
                    <a:cubicBezTo>
                      <a:pt x="1158240" y="1679369"/>
                      <a:pt x="1173480" y="1673019"/>
                      <a:pt x="1203960" y="1679369"/>
                    </a:cubicBezTo>
                    <a:cubicBezTo>
                      <a:pt x="1234440" y="1685719"/>
                      <a:pt x="1246505" y="1694609"/>
                      <a:pt x="1280160" y="1709849"/>
                    </a:cubicBezTo>
                    <a:cubicBezTo>
                      <a:pt x="1313815" y="1725089"/>
                      <a:pt x="1337945" y="1740329"/>
                      <a:pt x="1371600" y="1755569"/>
                    </a:cubicBezTo>
                    <a:cubicBezTo>
                      <a:pt x="1405255" y="1770809"/>
                      <a:pt x="1414145" y="1779699"/>
                      <a:pt x="1447800" y="1786049"/>
                    </a:cubicBezTo>
                    <a:cubicBezTo>
                      <a:pt x="1481455" y="1792399"/>
                      <a:pt x="1502410" y="1786049"/>
                      <a:pt x="1539240" y="1786049"/>
                    </a:cubicBezTo>
                    <a:cubicBezTo>
                      <a:pt x="1576070" y="1786049"/>
                      <a:pt x="1597025" y="1789224"/>
                      <a:pt x="1630680" y="1786049"/>
                    </a:cubicBezTo>
                    <a:cubicBezTo>
                      <a:pt x="1664335" y="1782874"/>
                      <a:pt x="1676400" y="1777159"/>
                      <a:pt x="1706880" y="1770809"/>
                    </a:cubicBezTo>
                    <a:cubicBezTo>
                      <a:pt x="1737360" y="1764459"/>
                      <a:pt x="1752600" y="1767634"/>
                      <a:pt x="1783080" y="1755569"/>
                    </a:cubicBezTo>
                    <a:cubicBezTo>
                      <a:pt x="1813560" y="1743504"/>
                      <a:pt x="1828800" y="1725089"/>
                      <a:pt x="1859280" y="1709849"/>
                    </a:cubicBezTo>
                    <a:cubicBezTo>
                      <a:pt x="1889760" y="1694609"/>
                      <a:pt x="1905000" y="1685719"/>
                      <a:pt x="1935480" y="1679369"/>
                    </a:cubicBezTo>
                    <a:cubicBezTo>
                      <a:pt x="1965960" y="1673019"/>
                      <a:pt x="1981200" y="1679369"/>
                      <a:pt x="2011680" y="1679369"/>
                    </a:cubicBezTo>
                    <a:cubicBezTo>
                      <a:pt x="2042160" y="1679369"/>
                      <a:pt x="2054225" y="1679369"/>
                      <a:pt x="2087880" y="1679369"/>
                    </a:cubicBezTo>
                    <a:cubicBezTo>
                      <a:pt x="2121535" y="1679369"/>
                      <a:pt x="2145665" y="1679369"/>
                      <a:pt x="2179320" y="1679369"/>
                    </a:cubicBezTo>
                    <a:cubicBezTo>
                      <a:pt x="2212975" y="1679369"/>
                      <a:pt x="2218690" y="1670479"/>
                      <a:pt x="2255520" y="1679369"/>
                    </a:cubicBezTo>
                    <a:cubicBezTo>
                      <a:pt x="2292350" y="1688259"/>
                      <a:pt x="2322830" y="1706674"/>
                      <a:pt x="2362200" y="1725089"/>
                    </a:cubicBezTo>
                    <a:cubicBezTo>
                      <a:pt x="2401570" y="1743504"/>
                      <a:pt x="2416810" y="1758744"/>
                      <a:pt x="2453640" y="1770809"/>
                    </a:cubicBezTo>
                    <a:cubicBezTo>
                      <a:pt x="2490470" y="1782874"/>
                      <a:pt x="2511425" y="1779699"/>
                      <a:pt x="2545080" y="1786049"/>
                    </a:cubicBezTo>
                    <a:cubicBezTo>
                      <a:pt x="2578735" y="1792399"/>
                      <a:pt x="2590800" y="1798114"/>
                      <a:pt x="2621280" y="1801289"/>
                    </a:cubicBezTo>
                    <a:cubicBezTo>
                      <a:pt x="2651760" y="1804464"/>
                      <a:pt x="2667000" y="1807639"/>
                      <a:pt x="2697480" y="1801289"/>
                    </a:cubicBezTo>
                    <a:cubicBezTo>
                      <a:pt x="2727960" y="1794939"/>
                      <a:pt x="2743200" y="1792399"/>
                      <a:pt x="2773680" y="1770809"/>
                    </a:cubicBezTo>
                    <a:cubicBezTo>
                      <a:pt x="2804160" y="1749219"/>
                      <a:pt x="2816225" y="1725089"/>
                      <a:pt x="2849880" y="1694609"/>
                    </a:cubicBezTo>
                    <a:cubicBezTo>
                      <a:pt x="2883535" y="1664129"/>
                      <a:pt x="2910840" y="1652064"/>
                      <a:pt x="2941320" y="1618409"/>
                    </a:cubicBezTo>
                    <a:cubicBezTo>
                      <a:pt x="2971800" y="1584754"/>
                      <a:pt x="2983865" y="1560624"/>
                      <a:pt x="3002280" y="1526969"/>
                    </a:cubicBezTo>
                    <a:cubicBezTo>
                      <a:pt x="3020695" y="1493314"/>
                      <a:pt x="3017520" y="1481249"/>
                      <a:pt x="3032760" y="1450769"/>
                    </a:cubicBezTo>
                    <a:cubicBezTo>
                      <a:pt x="3048000" y="1420289"/>
                      <a:pt x="3056890" y="1405049"/>
                      <a:pt x="3078480" y="1374569"/>
                    </a:cubicBezTo>
                    <a:cubicBezTo>
                      <a:pt x="3100070" y="1344089"/>
                      <a:pt x="3115310" y="1337739"/>
                      <a:pt x="3139440" y="1298369"/>
                    </a:cubicBezTo>
                    <a:cubicBezTo>
                      <a:pt x="3163570" y="1258999"/>
                      <a:pt x="3181985" y="1222169"/>
                      <a:pt x="3200400" y="1176449"/>
                    </a:cubicBezTo>
                    <a:cubicBezTo>
                      <a:pt x="3218815" y="1130729"/>
                      <a:pt x="3200400" y="1121839"/>
                      <a:pt x="3230880" y="1069769"/>
                    </a:cubicBezTo>
                    <a:cubicBezTo>
                      <a:pt x="3261360" y="1017699"/>
                      <a:pt x="3310255" y="966264"/>
                      <a:pt x="3352800" y="917369"/>
                    </a:cubicBezTo>
                    <a:cubicBezTo>
                      <a:pt x="3395345" y="868474"/>
                      <a:pt x="3416935" y="859584"/>
                      <a:pt x="3444240" y="825929"/>
                    </a:cubicBezTo>
                    <a:cubicBezTo>
                      <a:pt x="3471545" y="792274"/>
                      <a:pt x="3468370" y="780209"/>
                      <a:pt x="3489960" y="749729"/>
                    </a:cubicBezTo>
                    <a:cubicBezTo>
                      <a:pt x="3511550" y="719249"/>
                      <a:pt x="3529330" y="704009"/>
                      <a:pt x="3550920" y="673529"/>
                    </a:cubicBezTo>
                    <a:cubicBezTo>
                      <a:pt x="3572510" y="643049"/>
                      <a:pt x="3566160" y="639874"/>
                      <a:pt x="3596640" y="597329"/>
                    </a:cubicBezTo>
                    <a:cubicBezTo>
                      <a:pt x="3627120" y="554784"/>
                      <a:pt x="3663950" y="499539"/>
                      <a:pt x="3703320" y="460169"/>
                    </a:cubicBezTo>
                    <a:cubicBezTo>
                      <a:pt x="3742690" y="420799"/>
                      <a:pt x="3767455" y="426514"/>
                      <a:pt x="3794760" y="399209"/>
                    </a:cubicBezTo>
                    <a:cubicBezTo>
                      <a:pt x="3822065" y="371904"/>
                      <a:pt x="3813175" y="347139"/>
                      <a:pt x="3840480" y="323009"/>
                    </a:cubicBezTo>
                    <a:cubicBezTo>
                      <a:pt x="3867785" y="298879"/>
                      <a:pt x="3898265" y="301419"/>
                      <a:pt x="3931920" y="277289"/>
                    </a:cubicBezTo>
                    <a:cubicBezTo>
                      <a:pt x="3965575" y="253159"/>
                      <a:pt x="3977640" y="222679"/>
                      <a:pt x="4008120" y="201089"/>
                    </a:cubicBezTo>
                    <a:cubicBezTo>
                      <a:pt x="4038600" y="179499"/>
                      <a:pt x="4053840" y="182674"/>
                      <a:pt x="4084320" y="170609"/>
                    </a:cubicBezTo>
                    <a:cubicBezTo>
                      <a:pt x="4114800" y="158544"/>
                      <a:pt x="4130040" y="149019"/>
                      <a:pt x="4160520" y="140129"/>
                    </a:cubicBezTo>
                    <a:cubicBezTo>
                      <a:pt x="4191000" y="131239"/>
                      <a:pt x="4206240" y="128064"/>
                      <a:pt x="4236720" y="124889"/>
                    </a:cubicBezTo>
                    <a:cubicBezTo>
                      <a:pt x="4267200" y="121714"/>
                      <a:pt x="4282440" y="124889"/>
                      <a:pt x="4312920" y="124889"/>
                    </a:cubicBezTo>
                    <a:cubicBezTo>
                      <a:pt x="4343400" y="124889"/>
                      <a:pt x="4355465" y="128064"/>
                      <a:pt x="4389120" y="124889"/>
                    </a:cubicBezTo>
                    <a:cubicBezTo>
                      <a:pt x="4422775" y="121714"/>
                      <a:pt x="4443730" y="112824"/>
                      <a:pt x="4480560" y="109649"/>
                    </a:cubicBezTo>
                    <a:cubicBezTo>
                      <a:pt x="4517390" y="106474"/>
                      <a:pt x="4535170" y="112824"/>
                      <a:pt x="4572000" y="109649"/>
                    </a:cubicBezTo>
                    <a:cubicBezTo>
                      <a:pt x="4608830" y="106474"/>
                      <a:pt x="4629785" y="103299"/>
                      <a:pt x="4663440" y="94409"/>
                    </a:cubicBezTo>
                    <a:cubicBezTo>
                      <a:pt x="4697095" y="85519"/>
                      <a:pt x="4705985" y="72819"/>
                      <a:pt x="4739640" y="63929"/>
                    </a:cubicBezTo>
                    <a:cubicBezTo>
                      <a:pt x="4773295" y="55039"/>
                      <a:pt x="4797425" y="55039"/>
                      <a:pt x="4831080" y="48689"/>
                    </a:cubicBezTo>
                    <a:cubicBezTo>
                      <a:pt x="4864735" y="42339"/>
                      <a:pt x="4873625" y="36624"/>
                      <a:pt x="4907280" y="33449"/>
                    </a:cubicBezTo>
                    <a:cubicBezTo>
                      <a:pt x="4940935" y="30274"/>
                      <a:pt x="4965065" y="33449"/>
                      <a:pt x="4998720" y="33449"/>
                    </a:cubicBezTo>
                    <a:cubicBezTo>
                      <a:pt x="5032375" y="33449"/>
                      <a:pt x="5044440" y="39799"/>
                      <a:pt x="5074920" y="33449"/>
                    </a:cubicBezTo>
                    <a:cubicBezTo>
                      <a:pt x="5105400" y="27099"/>
                      <a:pt x="5117465" y="9319"/>
                      <a:pt x="5151120" y="2969"/>
                    </a:cubicBezTo>
                    <a:cubicBezTo>
                      <a:pt x="5184775" y="-3381"/>
                      <a:pt x="5226050" y="2334"/>
                      <a:pt x="5242560" y="2969"/>
                    </a:cubicBezTo>
                  </a:path>
                </a:pathLst>
              </a:cu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grpSp>
        <p:cxnSp>
          <p:nvCxnSpPr>
            <p:cNvPr id="19" name="Прямое соединение 18"/>
            <p:cNvCxnSpPr/>
            <p:nvPr/>
          </p:nvCxnSpPr>
          <p:spPr>
            <a:xfrm>
              <a:off x="15672" y="3102"/>
              <a:ext cx="0" cy="4344"/>
            </a:xfrm>
            <a:prstGeom prst="line">
              <a:avLst/>
            </a:prstGeom>
            <a:ln w="41275">
              <a:solidFill>
                <a:srgbClr val="FF6600"/>
              </a:solidFill>
              <a:prstDash val="sysDash"/>
            </a:ln>
          </p:spPr>
          <p:style>
            <a:lnRef idx="1">
              <a:schemeClr val="accent1"/>
            </a:lnRef>
            <a:fillRef idx="0">
              <a:schemeClr val="accent1"/>
            </a:fillRef>
            <a:effectRef idx="0">
              <a:schemeClr val="accent1"/>
            </a:effectRef>
            <a:fontRef idx="minor">
              <a:schemeClr val="tx1"/>
            </a:fontRef>
          </p:style>
        </p:cxnSp>
        <p:sp>
          <p:nvSpPr>
            <p:cNvPr id="20" name="Текстовое поле 19"/>
            <p:cNvSpPr txBox="1"/>
            <p:nvPr/>
          </p:nvSpPr>
          <p:spPr>
            <a:xfrm>
              <a:off x="13224" y="7494"/>
              <a:ext cx="2064" cy="822"/>
            </a:xfrm>
            <a:prstGeom prst="rect">
              <a:avLst/>
            </a:prstGeom>
            <a:noFill/>
          </p:spPr>
          <p:txBody>
            <a:bodyPr wrap="square" rtlCol="0">
              <a:spAutoFit/>
            </a:bodyPr>
            <a:p>
              <a:pPr algn="ctr"/>
              <a:r>
                <a:rPr lang="en-US" altLang="ru-RU" sz="2800"/>
                <a:t>Before</a:t>
              </a:r>
              <a:endParaRPr lang="en-US" altLang="ru-RU" sz="2800"/>
            </a:p>
          </p:txBody>
        </p:sp>
        <p:sp>
          <p:nvSpPr>
            <p:cNvPr id="21" name="Текстовое поле 20"/>
            <p:cNvSpPr txBox="1"/>
            <p:nvPr/>
          </p:nvSpPr>
          <p:spPr>
            <a:xfrm>
              <a:off x="15852" y="7494"/>
              <a:ext cx="2064" cy="822"/>
            </a:xfrm>
            <a:prstGeom prst="rect">
              <a:avLst/>
            </a:prstGeom>
            <a:noFill/>
          </p:spPr>
          <p:txBody>
            <a:bodyPr wrap="square" rtlCol="0">
              <a:spAutoFit/>
            </a:bodyPr>
            <a:p>
              <a:pPr algn="ctr"/>
              <a:r>
                <a:rPr lang="en-US" altLang="ru-RU" sz="2800"/>
                <a:t>After</a:t>
              </a:r>
              <a:endParaRPr lang="en-US" altLang="ru-RU" sz="2800"/>
            </a:p>
          </p:txBody>
        </p:sp>
        <p:sp>
          <p:nvSpPr>
            <p:cNvPr id="27" name="Полилиния 26"/>
            <p:cNvSpPr/>
            <p:nvPr/>
          </p:nvSpPr>
          <p:spPr>
            <a:xfrm>
              <a:off x="13200" y="4862"/>
              <a:ext cx="4716" cy="1829"/>
            </a:xfrm>
            <a:custGeom>
              <a:avLst/>
              <a:gdLst>
                <a:gd name="connisteX0" fmla="*/ 0 w 2966720"/>
                <a:gd name="connsiteY0" fmla="*/ 72457 h 1161421"/>
                <a:gd name="connisteX1" fmla="*/ 71120 w 2966720"/>
                <a:gd name="connsiteY1" fmla="*/ 92777 h 1161421"/>
                <a:gd name="connisteX2" fmla="*/ 142240 w 2966720"/>
                <a:gd name="connsiteY2" fmla="*/ 92777 h 1161421"/>
                <a:gd name="connisteX3" fmla="*/ 213360 w 2966720"/>
                <a:gd name="connsiteY3" fmla="*/ 92777 h 1161421"/>
                <a:gd name="connisteX4" fmla="*/ 284480 w 2966720"/>
                <a:gd name="connsiteY4" fmla="*/ 92777 h 1161421"/>
                <a:gd name="connisteX5" fmla="*/ 365760 w 2966720"/>
                <a:gd name="connsiteY5" fmla="*/ 82617 h 1161421"/>
                <a:gd name="connisteX6" fmla="*/ 447040 w 2966720"/>
                <a:gd name="connsiteY6" fmla="*/ 82617 h 1161421"/>
                <a:gd name="connisteX7" fmla="*/ 528320 w 2966720"/>
                <a:gd name="connsiteY7" fmla="*/ 82617 h 1161421"/>
                <a:gd name="connisteX8" fmla="*/ 609600 w 2966720"/>
                <a:gd name="connsiteY8" fmla="*/ 62297 h 1161421"/>
                <a:gd name="connisteX9" fmla="*/ 680720 w 2966720"/>
                <a:gd name="connsiteY9" fmla="*/ 21657 h 1161421"/>
                <a:gd name="connisteX10" fmla="*/ 751840 w 2966720"/>
                <a:gd name="connsiteY10" fmla="*/ 21657 h 1161421"/>
                <a:gd name="connisteX11" fmla="*/ 822960 w 2966720"/>
                <a:gd name="connsiteY11" fmla="*/ 21657 h 1161421"/>
                <a:gd name="connisteX12" fmla="*/ 894080 w 2966720"/>
                <a:gd name="connsiteY12" fmla="*/ 21657 h 1161421"/>
                <a:gd name="connisteX13" fmla="*/ 965200 w 2966720"/>
                <a:gd name="connsiteY13" fmla="*/ 52137 h 1161421"/>
                <a:gd name="connisteX14" fmla="*/ 1046480 w 2966720"/>
                <a:gd name="connsiteY14" fmla="*/ 52137 h 1161421"/>
                <a:gd name="connisteX15" fmla="*/ 1117600 w 2966720"/>
                <a:gd name="connsiteY15" fmla="*/ 52137 h 1161421"/>
                <a:gd name="connisteX16" fmla="*/ 1188720 w 2966720"/>
                <a:gd name="connsiteY16" fmla="*/ 31817 h 1161421"/>
                <a:gd name="connisteX17" fmla="*/ 1259840 w 2966720"/>
                <a:gd name="connsiteY17" fmla="*/ 31817 h 1161421"/>
                <a:gd name="connisteX18" fmla="*/ 1341120 w 2966720"/>
                <a:gd name="connsiteY18" fmla="*/ 31817 h 1161421"/>
                <a:gd name="connisteX19" fmla="*/ 1432560 w 2966720"/>
                <a:gd name="connsiteY19" fmla="*/ 31817 h 1161421"/>
                <a:gd name="connisteX20" fmla="*/ 1503680 w 2966720"/>
                <a:gd name="connsiteY20" fmla="*/ 31817 h 1161421"/>
                <a:gd name="connisteX21" fmla="*/ 1574800 w 2966720"/>
                <a:gd name="connsiteY21" fmla="*/ 1337 h 1161421"/>
                <a:gd name="connisteX22" fmla="*/ 1625600 w 2966720"/>
                <a:gd name="connsiteY22" fmla="*/ 72457 h 1161421"/>
                <a:gd name="connisteX23" fmla="*/ 1706880 w 2966720"/>
                <a:gd name="connsiteY23" fmla="*/ 133417 h 1161421"/>
                <a:gd name="connisteX24" fmla="*/ 1788160 w 2966720"/>
                <a:gd name="connsiteY24" fmla="*/ 133417 h 1161421"/>
                <a:gd name="connisteX25" fmla="*/ 1899920 w 2966720"/>
                <a:gd name="connsiteY25" fmla="*/ 174057 h 1161421"/>
                <a:gd name="connisteX26" fmla="*/ 1971040 w 2966720"/>
                <a:gd name="connsiteY26" fmla="*/ 204537 h 1161421"/>
                <a:gd name="connisteX27" fmla="*/ 2052320 w 2966720"/>
                <a:gd name="connsiteY27" fmla="*/ 285817 h 1161421"/>
                <a:gd name="connisteX28" fmla="*/ 2133600 w 2966720"/>
                <a:gd name="connsiteY28" fmla="*/ 356937 h 1161421"/>
                <a:gd name="connisteX29" fmla="*/ 2214880 w 2966720"/>
                <a:gd name="connsiteY29" fmla="*/ 387417 h 1161421"/>
                <a:gd name="connisteX30" fmla="*/ 2306320 w 2966720"/>
                <a:gd name="connsiteY30" fmla="*/ 448377 h 1161421"/>
                <a:gd name="connisteX31" fmla="*/ 2357120 w 2966720"/>
                <a:gd name="connsiteY31" fmla="*/ 519497 h 1161421"/>
                <a:gd name="connisteX32" fmla="*/ 2407920 w 2966720"/>
                <a:gd name="connsiteY32" fmla="*/ 600777 h 1161421"/>
                <a:gd name="connisteX33" fmla="*/ 2407920 w 2966720"/>
                <a:gd name="connsiteY33" fmla="*/ 682057 h 1161421"/>
                <a:gd name="connisteX34" fmla="*/ 2418080 w 2966720"/>
                <a:gd name="connsiteY34" fmla="*/ 753177 h 1161421"/>
                <a:gd name="connisteX35" fmla="*/ 2448560 w 2966720"/>
                <a:gd name="connsiteY35" fmla="*/ 834457 h 1161421"/>
                <a:gd name="connisteX36" fmla="*/ 2550160 w 2966720"/>
                <a:gd name="connsiteY36" fmla="*/ 895417 h 1161421"/>
                <a:gd name="connisteX37" fmla="*/ 2621280 w 2966720"/>
                <a:gd name="connsiteY37" fmla="*/ 946217 h 1161421"/>
                <a:gd name="connisteX38" fmla="*/ 2672080 w 2966720"/>
                <a:gd name="connsiteY38" fmla="*/ 1017337 h 1161421"/>
                <a:gd name="connisteX39" fmla="*/ 2733040 w 2966720"/>
                <a:gd name="connsiteY39" fmla="*/ 1088457 h 1161421"/>
                <a:gd name="connisteX40" fmla="*/ 2814320 w 2966720"/>
                <a:gd name="connsiteY40" fmla="*/ 1139257 h 1161421"/>
                <a:gd name="connisteX41" fmla="*/ 2885440 w 2966720"/>
                <a:gd name="connsiteY41" fmla="*/ 1159577 h 1161421"/>
                <a:gd name="connisteX42" fmla="*/ 2966720 w 2966720"/>
                <a:gd name="connsiteY42" fmla="*/ 1159577 h 116142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Lst>
              <a:rect l="l" t="t" r="r" b="b"/>
              <a:pathLst>
                <a:path w="2966720" h="1161421">
                  <a:moveTo>
                    <a:pt x="0" y="72458"/>
                  </a:moveTo>
                  <a:cubicBezTo>
                    <a:pt x="12700" y="76268"/>
                    <a:pt x="42545" y="88968"/>
                    <a:pt x="71120" y="92778"/>
                  </a:cubicBezTo>
                  <a:cubicBezTo>
                    <a:pt x="99695" y="96588"/>
                    <a:pt x="113665" y="92778"/>
                    <a:pt x="142240" y="92778"/>
                  </a:cubicBezTo>
                  <a:cubicBezTo>
                    <a:pt x="170815" y="92778"/>
                    <a:pt x="184785" y="92778"/>
                    <a:pt x="213360" y="92778"/>
                  </a:cubicBezTo>
                  <a:cubicBezTo>
                    <a:pt x="241935" y="92778"/>
                    <a:pt x="254000" y="94683"/>
                    <a:pt x="284480" y="92778"/>
                  </a:cubicBezTo>
                  <a:cubicBezTo>
                    <a:pt x="314960" y="90873"/>
                    <a:pt x="333375" y="84523"/>
                    <a:pt x="365760" y="82618"/>
                  </a:cubicBezTo>
                  <a:cubicBezTo>
                    <a:pt x="398145" y="80713"/>
                    <a:pt x="414655" y="82618"/>
                    <a:pt x="447040" y="82618"/>
                  </a:cubicBezTo>
                  <a:cubicBezTo>
                    <a:pt x="479425" y="82618"/>
                    <a:pt x="495935" y="86428"/>
                    <a:pt x="528320" y="82618"/>
                  </a:cubicBezTo>
                  <a:cubicBezTo>
                    <a:pt x="560705" y="78808"/>
                    <a:pt x="579120" y="74363"/>
                    <a:pt x="609600" y="62298"/>
                  </a:cubicBezTo>
                  <a:cubicBezTo>
                    <a:pt x="640080" y="50233"/>
                    <a:pt x="652145" y="29913"/>
                    <a:pt x="680720" y="21658"/>
                  </a:cubicBezTo>
                  <a:cubicBezTo>
                    <a:pt x="709295" y="13403"/>
                    <a:pt x="723265" y="21658"/>
                    <a:pt x="751840" y="21658"/>
                  </a:cubicBezTo>
                  <a:cubicBezTo>
                    <a:pt x="780415" y="21658"/>
                    <a:pt x="794385" y="21658"/>
                    <a:pt x="822960" y="21658"/>
                  </a:cubicBezTo>
                  <a:cubicBezTo>
                    <a:pt x="851535" y="21658"/>
                    <a:pt x="865505" y="15308"/>
                    <a:pt x="894080" y="21658"/>
                  </a:cubicBezTo>
                  <a:cubicBezTo>
                    <a:pt x="922655" y="28008"/>
                    <a:pt x="934720" y="45788"/>
                    <a:pt x="965200" y="52138"/>
                  </a:cubicBezTo>
                  <a:cubicBezTo>
                    <a:pt x="995680" y="58488"/>
                    <a:pt x="1016000" y="52138"/>
                    <a:pt x="1046480" y="52138"/>
                  </a:cubicBezTo>
                  <a:cubicBezTo>
                    <a:pt x="1076960" y="52138"/>
                    <a:pt x="1089025" y="55948"/>
                    <a:pt x="1117600" y="52138"/>
                  </a:cubicBezTo>
                  <a:cubicBezTo>
                    <a:pt x="1146175" y="48328"/>
                    <a:pt x="1160145" y="35628"/>
                    <a:pt x="1188720" y="31818"/>
                  </a:cubicBezTo>
                  <a:cubicBezTo>
                    <a:pt x="1217295" y="28008"/>
                    <a:pt x="1229360" y="31818"/>
                    <a:pt x="1259840" y="31818"/>
                  </a:cubicBezTo>
                  <a:cubicBezTo>
                    <a:pt x="1290320" y="31818"/>
                    <a:pt x="1306830" y="31818"/>
                    <a:pt x="1341120" y="31818"/>
                  </a:cubicBezTo>
                  <a:cubicBezTo>
                    <a:pt x="1375410" y="31818"/>
                    <a:pt x="1400175" y="31818"/>
                    <a:pt x="1432560" y="31818"/>
                  </a:cubicBezTo>
                  <a:cubicBezTo>
                    <a:pt x="1464945" y="31818"/>
                    <a:pt x="1475105" y="38168"/>
                    <a:pt x="1503680" y="31818"/>
                  </a:cubicBezTo>
                  <a:cubicBezTo>
                    <a:pt x="1532255" y="25468"/>
                    <a:pt x="1550670" y="-6917"/>
                    <a:pt x="1574800" y="1338"/>
                  </a:cubicBezTo>
                  <a:cubicBezTo>
                    <a:pt x="1598930" y="9593"/>
                    <a:pt x="1598930" y="45788"/>
                    <a:pt x="1625600" y="72458"/>
                  </a:cubicBezTo>
                  <a:cubicBezTo>
                    <a:pt x="1652270" y="99128"/>
                    <a:pt x="1674495" y="121353"/>
                    <a:pt x="1706880" y="133418"/>
                  </a:cubicBezTo>
                  <a:cubicBezTo>
                    <a:pt x="1739265" y="145483"/>
                    <a:pt x="1749425" y="125163"/>
                    <a:pt x="1788160" y="133418"/>
                  </a:cubicBezTo>
                  <a:cubicBezTo>
                    <a:pt x="1826895" y="141673"/>
                    <a:pt x="1863090" y="160088"/>
                    <a:pt x="1899920" y="174058"/>
                  </a:cubicBezTo>
                  <a:cubicBezTo>
                    <a:pt x="1936750" y="188028"/>
                    <a:pt x="1940560" y="182313"/>
                    <a:pt x="1971040" y="204538"/>
                  </a:cubicBezTo>
                  <a:cubicBezTo>
                    <a:pt x="2001520" y="226763"/>
                    <a:pt x="2019935" y="255338"/>
                    <a:pt x="2052320" y="285818"/>
                  </a:cubicBezTo>
                  <a:cubicBezTo>
                    <a:pt x="2084705" y="316298"/>
                    <a:pt x="2101215" y="336618"/>
                    <a:pt x="2133600" y="356938"/>
                  </a:cubicBezTo>
                  <a:cubicBezTo>
                    <a:pt x="2165985" y="377258"/>
                    <a:pt x="2180590" y="369003"/>
                    <a:pt x="2214880" y="387418"/>
                  </a:cubicBezTo>
                  <a:cubicBezTo>
                    <a:pt x="2249170" y="405833"/>
                    <a:pt x="2277745" y="421708"/>
                    <a:pt x="2306320" y="448378"/>
                  </a:cubicBezTo>
                  <a:cubicBezTo>
                    <a:pt x="2334895" y="475048"/>
                    <a:pt x="2336800" y="489018"/>
                    <a:pt x="2357120" y="519498"/>
                  </a:cubicBezTo>
                  <a:cubicBezTo>
                    <a:pt x="2377440" y="549978"/>
                    <a:pt x="2397760" y="568393"/>
                    <a:pt x="2407920" y="600778"/>
                  </a:cubicBezTo>
                  <a:cubicBezTo>
                    <a:pt x="2418080" y="633163"/>
                    <a:pt x="2406015" y="651578"/>
                    <a:pt x="2407920" y="682058"/>
                  </a:cubicBezTo>
                  <a:cubicBezTo>
                    <a:pt x="2409825" y="712538"/>
                    <a:pt x="2409825" y="722698"/>
                    <a:pt x="2418080" y="753178"/>
                  </a:cubicBezTo>
                  <a:cubicBezTo>
                    <a:pt x="2426335" y="783658"/>
                    <a:pt x="2421890" y="805883"/>
                    <a:pt x="2448560" y="834458"/>
                  </a:cubicBezTo>
                  <a:cubicBezTo>
                    <a:pt x="2475230" y="863033"/>
                    <a:pt x="2515870" y="873193"/>
                    <a:pt x="2550160" y="895418"/>
                  </a:cubicBezTo>
                  <a:cubicBezTo>
                    <a:pt x="2584450" y="917643"/>
                    <a:pt x="2597150" y="922088"/>
                    <a:pt x="2621280" y="946218"/>
                  </a:cubicBezTo>
                  <a:cubicBezTo>
                    <a:pt x="2645410" y="970348"/>
                    <a:pt x="2649855" y="988763"/>
                    <a:pt x="2672080" y="1017338"/>
                  </a:cubicBezTo>
                  <a:cubicBezTo>
                    <a:pt x="2694305" y="1045913"/>
                    <a:pt x="2704465" y="1064328"/>
                    <a:pt x="2733040" y="1088458"/>
                  </a:cubicBezTo>
                  <a:cubicBezTo>
                    <a:pt x="2761615" y="1112588"/>
                    <a:pt x="2783840" y="1125288"/>
                    <a:pt x="2814320" y="1139258"/>
                  </a:cubicBezTo>
                  <a:cubicBezTo>
                    <a:pt x="2844800" y="1153228"/>
                    <a:pt x="2854960" y="1155768"/>
                    <a:pt x="2885440" y="1159578"/>
                  </a:cubicBezTo>
                  <a:cubicBezTo>
                    <a:pt x="2915920" y="1163388"/>
                    <a:pt x="2952115" y="1160213"/>
                    <a:pt x="2966720" y="1159578"/>
                  </a:cubicBezTo>
                </a:path>
              </a:pathLst>
            </a:custGeom>
            <a:noFill/>
            <a:ln w="698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28" name="Текстовое поле 27"/>
            <p:cNvSpPr txBox="1"/>
            <p:nvPr/>
          </p:nvSpPr>
          <p:spPr>
            <a:xfrm>
              <a:off x="16199" y="4561"/>
              <a:ext cx="1369" cy="580"/>
            </a:xfrm>
            <a:prstGeom prst="rect">
              <a:avLst/>
            </a:prstGeom>
            <a:noFill/>
          </p:spPr>
          <p:txBody>
            <a:bodyPr wrap="none" rtlCol="0" anchor="t">
              <a:spAutoFit/>
            </a:bodyPr>
            <a:p>
              <a:r>
                <a:rPr lang="en-US" altLang="en-US">
                  <a:sym typeface="+mn-ea"/>
                </a:rPr>
                <a:t>Control</a:t>
              </a:r>
              <a:endParaRPr lang="en-US" altLang="en-US">
                <a:sym typeface="+mn-ea"/>
              </a:endParaRPr>
            </a:p>
          </p:txBody>
        </p:sp>
        <p:sp>
          <p:nvSpPr>
            <p:cNvPr id="29" name="Текстовое поле 28"/>
            <p:cNvSpPr txBox="1"/>
            <p:nvPr/>
          </p:nvSpPr>
          <p:spPr>
            <a:xfrm>
              <a:off x="15616" y="6678"/>
              <a:ext cx="1414" cy="628"/>
            </a:xfrm>
            <a:prstGeom prst="rect">
              <a:avLst/>
            </a:prstGeom>
            <a:noFill/>
          </p:spPr>
          <p:txBody>
            <a:bodyPr wrap="none" rtlCol="0" anchor="t">
              <a:spAutoFit/>
            </a:bodyPr>
            <a:p>
              <a:r>
                <a:rPr lang="en-US" altLang="en-US" sz="2000">
                  <a:sym typeface="+mn-ea"/>
                </a:rPr>
                <a:t>Impact</a:t>
              </a:r>
              <a:endParaRPr lang="en-US" altLang="en-US" sz="2000">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37465" y="0"/>
            <a:ext cx="10515600" cy="876300"/>
          </a:xfrm>
        </p:spPr>
        <p:txBody>
          <a:bodyPr/>
          <a:p>
            <a:r>
              <a:rPr lang="ru-RU" altLang="en-US"/>
              <a:t>А так ли нужен мониторинг? </a:t>
            </a:r>
            <a:endParaRPr lang="ru-RU" altLang="en-US"/>
          </a:p>
        </p:txBody>
      </p:sp>
      <p:grpSp>
        <p:nvGrpSpPr>
          <p:cNvPr id="4" name="Группа 3"/>
          <p:cNvGrpSpPr/>
          <p:nvPr/>
        </p:nvGrpSpPr>
        <p:grpSpPr>
          <a:xfrm>
            <a:off x="3888740" y="716280"/>
            <a:ext cx="7463155" cy="4181475"/>
            <a:chOff x="1230" y="2113"/>
            <a:chExt cx="11753" cy="6585"/>
          </a:xfrm>
        </p:grpSpPr>
        <p:grpSp>
          <p:nvGrpSpPr>
            <p:cNvPr id="147460" name="Группа 147459"/>
            <p:cNvGrpSpPr/>
            <p:nvPr/>
          </p:nvGrpSpPr>
          <p:grpSpPr>
            <a:xfrm>
              <a:off x="8935" y="6800"/>
              <a:ext cx="3823" cy="1520"/>
              <a:chOff x="4426" y="3517"/>
              <a:chExt cx="1682" cy="689"/>
            </a:xfrm>
          </p:grpSpPr>
          <p:sp>
            <p:nvSpPr>
              <p:cNvPr id="147461" name="Скругленный прямоугольник 147460"/>
              <p:cNvSpPr/>
              <p:nvPr/>
            </p:nvSpPr>
            <p:spPr>
              <a:xfrm flipH="1">
                <a:off x="5027" y="3517"/>
                <a:ext cx="480" cy="680"/>
              </a:xfrm>
              <a:prstGeom prst="roundRect">
                <a:avLst>
                  <a:gd name="adj" fmla="val 0"/>
                </a:avLst>
              </a:prstGeom>
              <a:solidFill>
                <a:schemeClr val="accent2"/>
              </a:solidFill>
              <a:ln w="9494" cap="flat" cmpd="sng">
                <a:solidFill>
                  <a:srgbClr val="4F4F4F"/>
                </a:solidFill>
                <a:prstDash val="solid"/>
                <a:headEnd type="none" w="med" len="med"/>
                <a:tailEnd type="none" w="med" len="med"/>
              </a:ln>
            </p:spPr>
            <p:txBody>
              <a:bodyPr/>
              <a:p>
                <a:endParaRPr lang="ru-RU" altLang="en-US"/>
              </a:p>
            </p:txBody>
          </p:sp>
          <p:sp>
            <p:nvSpPr>
              <p:cNvPr id="147462" name="Скругленный прямоугольник 147461"/>
              <p:cNvSpPr/>
              <p:nvPr/>
            </p:nvSpPr>
            <p:spPr>
              <a:xfrm flipH="1">
                <a:off x="4426" y="3525"/>
                <a:ext cx="480" cy="681"/>
              </a:xfrm>
              <a:prstGeom prst="roundRect">
                <a:avLst>
                  <a:gd name="adj" fmla="val 0"/>
                </a:avLst>
              </a:prstGeom>
              <a:solidFill>
                <a:schemeClr val="accent2"/>
              </a:solidFill>
              <a:ln w="9494" cap="flat" cmpd="sng">
                <a:solidFill>
                  <a:srgbClr val="4F4F4F"/>
                </a:solidFill>
                <a:prstDash val="solid"/>
                <a:headEnd type="none" w="med" len="med"/>
                <a:tailEnd type="none" w="med" len="med"/>
              </a:ln>
            </p:spPr>
            <p:txBody>
              <a:bodyPr/>
              <a:p>
                <a:endParaRPr lang="ru-RU" altLang="en-US"/>
              </a:p>
            </p:txBody>
          </p:sp>
          <p:sp>
            <p:nvSpPr>
              <p:cNvPr id="147463" name="Скругленный прямоугольник 147462"/>
              <p:cNvSpPr/>
              <p:nvPr/>
            </p:nvSpPr>
            <p:spPr>
              <a:xfrm flipH="1">
                <a:off x="5628" y="3517"/>
                <a:ext cx="480" cy="680"/>
              </a:xfrm>
              <a:prstGeom prst="roundRect">
                <a:avLst>
                  <a:gd name="adj" fmla="val 0"/>
                </a:avLst>
              </a:prstGeom>
              <a:solidFill>
                <a:schemeClr val="accent2"/>
              </a:solidFill>
              <a:ln w="9494" cap="flat" cmpd="sng">
                <a:solidFill>
                  <a:srgbClr val="4F4F4F"/>
                </a:solidFill>
                <a:prstDash val="solid"/>
                <a:headEnd type="none" w="med" len="med"/>
                <a:tailEnd type="none" w="med" len="med"/>
              </a:ln>
            </p:spPr>
            <p:txBody>
              <a:bodyPr/>
              <a:p>
                <a:endParaRPr lang="ru-RU" altLang="en-US"/>
              </a:p>
            </p:txBody>
          </p:sp>
        </p:grpSp>
        <p:sp>
          <p:nvSpPr>
            <p:cNvPr id="147464" name="Текстовое поле 147463"/>
            <p:cNvSpPr txBox="1"/>
            <p:nvPr/>
          </p:nvSpPr>
          <p:spPr>
            <a:xfrm>
              <a:off x="4555" y="2113"/>
              <a:ext cx="3923" cy="1005"/>
            </a:xfrm>
            <a:prstGeom prst="rect">
              <a:avLst/>
            </a:prstGeom>
            <a:noFill/>
            <a:ln w="9525">
              <a:noFill/>
            </a:ln>
          </p:spPr>
          <p:txBody>
            <a:bodyPr lIns="0" tIns="0" rIns="0" bIns="0" anchor="ctr" anchorCtr="0"/>
            <a:p>
              <a:pPr algn="ctr" defTabSz="382905">
                <a:buClr>
                  <a:srgbClr val="000000"/>
                </a:buClr>
                <a:buSzPct val="90000"/>
                <a:buFont typeface="Monotype Sorts" charset="2"/>
              </a:pPr>
              <a:r>
                <a:rPr sz="2300" b="1">
                  <a:latin typeface="Times New Roman" panose="02020603050405020304" pitchFamily="18" charset="0"/>
                </a:rPr>
                <a:t>До воздействия</a:t>
              </a:r>
              <a:endParaRPr lang="en-AU" altLang="x-none" sz="2500">
                <a:latin typeface="Times New Roman" panose="02020603050405020304" pitchFamily="18" charset="0"/>
              </a:endParaRPr>
            </a:p>
          </p:txBody>
        </p:sp>
        <p:sp>
          <p:nvSpPr>
            <p:cNvPr id="147465" name="Текстовое поле 147464"/>
            <p:cNvSpPr txBox="1"/>
            <p:nvPr/>
          </p:nvSpPr>
          <p:spPr>
            <a:xfrm>
              <a:off x="8823" y="2113"/>
              <a:ext cx="4160" cy="1005"/>
            </a:xfrm>
            <a:prstGeom prst="rect">
              <a:avLst/>
            </a:prstGeom>
            <a:noFill/>
            <a:ln w="9525">
              <a:noFill/>
            </a:ln>
          </p:spPr>
          <p:txBody>
            <a:bodyPr lIns="0" tIns="0" rIns="0" bIns="0" anchor="ctr" anchorCtr="0"/>
            <a:p>
              <a:pPr algn="ctr" defTabSz="382905">
                <a:buClr>
                  <a:srgbClr val="000000"/>
                </a:buClr>
                <a:buSzPct val="90000"/>
                <a:buFont typeface="Monotype Sorts" charset="2"/>
              </a:pPr>
              <a:r>
                <a:rPr sz="2300" b="1">
                  <a:latin typeface="Times New Roman" panose="02020603050405020304" pitchFamily="18" charset="0"/>
                </a:rPr>
                <a:t>После воздействия</a:t>
              </a:r>
              <a:endParaRPr lang="en-AU" altLang="x-none" sz="2500">
                <a:latin typeface="Times New Roman" panose="02020603050405020304" pitchFamily="18" charset="0"/>
              </a:endParaRPr>
            </a:p>
          </p:txBody>
        </p:sp>
        <p:sp>
          <p:nvSpPr>
            <p:cNvPr id="147466" name="Прямое соединение 147465"/>
            <p:cNvSpPr/>
            <p:nvPr/>
          </p:nvSpPr>
          <p:spPr>
            <a:xfrm>
              <a:off x="8555" y="3155"/>
              <a:ext cx="0" cy="5543"/>
            </a:xfrm>
            <a:prstGeom prst="line">
              <a:avLst/>
            </a:prstGeom>
            <a:ln w="31449" cap="flat" cmpd="sng">
              <a:solidFill>
                <a:schemeClr val="tx1"/>
              </a:solidFill>
              <a:prstDash val="solid"/>
              <a:headEnd type="none" w="med" len="med"/>
              <a:tailEnd type="none" w="med" len="med"/>
            </a:ln>
          </p:spPr>
        </p:sp>
        <p:sp>
          <p:nvSpPr>
            <p:cNvPr id="147467" name="Текстовое поле 147466"/>
            <p:cNvSpPr txBox="1"/>
            <p:nvPr/>
          </p:nvSpPr>
          <p:spPr>
            <a:xfrm>
              <a:off x="1418" y="4698"/>
              <a:ext cx="2762" cy="935"/>
            </a:xfrm>
            <a:prstGeom prst="rect">
              <a:avLst/>
            </a:prstGeom>
            <a:noFill/>
            <a:ln w="9525">
              <a:noFill/>
            </a:ln>
          </p:spPr>
          <p:txBody>
            <a:bodyPr lIns="0" tIns="0" rIns="0" bIns="0"/>
            <a:p>
              <a:pPr algn="ctr" defTabSz="382905">
                <a:buClr>
                  <a:srgbClr val="000000"/>
                </a:buClr>
                <a:buSzPct val="90000"/>
                <a:buFont typeface="Monotype Sorts" charset="2"/>
              </a:pPr>
              <a:r>
                <a:rPr sz="2000" b="1">
                  <a:latin typeface="Times New Roman" panose="02020603050405020304" pitchFamily="18" charset="0"/>
                </a:rPr>
                <a:t>Контрольный сайт</a:t>
              </a:r>
              <a:endParaRPr lang="en-AU" altLang="x-none" sz="2200">
                <a:latin typeface="Times New Roman" panose="02020603050405020304" pitchFamily="18" charset="0"/>
              </a:endParaRPr>
            </a:p>
          </p:txBody>
        </p:sp>
        <p:sp>
          <p:nvSpPr>
            <p:cNvPr id="147468" name="Текстовое поле 147467"/>
            <p:cNvSpPr txBox="1"/>
            <p:nvPr/>
          </p:nvSpPr>
          <p:spPr>
            <a:xfrm>
              <a:off x="1230" y="6687"/>
              <a:ext cx="3148" cy="933"/>
            </a:xfrm>
            <a:prstGeom prst="rect">
              <a:avLst/>
            </a:prstGeom>
            <a:noFill/>
            <a:ln w="9525">
              <a:noFill/>
            </a:ln>
          </p:spPr>
          <p:txBody>
            <a:bodyPr lIns="0" tIns="0" rIns="0" bIns="0"/>
            <a:p>
              <a:pPr algn="ctr" defTabSz="382905">
                <a:buClr>
                  <a:srgbClr val="000000"/>
                </a:buClr>
                <a:buSzPct val="90000"/>
                <a:buFont typeface="Monotype Sorts" charset="2"/>
              </a:pPr>
              <a:r>
                <a:rPr sz="2000" b="1">
                  <a:latin typeface="Times New Roman" panose="02020603050405020304" pitchFamily="18" charset="0"/>
                </a:rPr>
                <a:t>Сайт, по</a:t>
              </a:r>
              <a:r>
                <a:rPr lang="ru-RU" sz="2000" b="1">
                  <a:latin typeface="Times New Roman" panose="02020603050405020304" pitchFamily="18" charset="0"/>
                </a:rPr>
                <a:t>тенциально подвергающийся </a:t>
              </a:r>
              <a:r>
                <a:rPr sz="2000" b="1">
                  <a:latin typeface="Times New Roman" panose="02020603050405020304" pitchFamily="18" charset="0"/>
                </a:rPr>
                <a:t>воздействию</a:t>
              </a:r>
              <a:endParaRPr lang="en-AU" altLang="x-none" sz="2200">
                <a:latin typeface="Times New Roman" panose="02020603050405020304" pitchFamily="18" charset="0"/>
              </a:endParaRPr>
            </a:p>
          </p:txBody>
        </p:sp>
        <p:sp>
          <p:nvSpPr>
            <p:cNvPr id="147469" name="Текстовое поле 147468"/>
            <p:cNvSpPr txBox="1"/>
            <p:nvPr/>
          </p:nvSpPr>
          <p:spPr>
            <a:xfrm>
              <a:off x="2585" y="3113"/>
              <a:ext cx="1375" cy="270"/>
            </a:xfrm>
            <a:prstGeom prst="rect">
              <a:avLst/>
            </a:prstGeom>
            <a:noFill/>
            <a:ln w="9525">
              <a:noFill/>
            </a:ln>
          </p:spPr>
          <p:txBody>
            <a:bodyPr lIns="0" tIns="0" rIns="0" bIns="0"/>
            <a:p>
              <a:pPr defTabSz="382905">
                <a:buClr>
                  <a:srgbClr val="000000"/>
                </a:buClr>
                <a:buSzPct val="90000"/>
                <a:buFont typeface="Monotype Sorts" charset="2"/>
              </a:pPr>
              <a:r>
                <a:rPr sz="2200" b="1">
                  <a:latin typeface="Times New Roman" panose="02020603050405020304" pitchFamily="18" charset="0"/>
                </a:rPr>
                <a:t>Время</a:t>
              </a:r>
              <a:endParaRPr lang="en-AU" altLang="x-none" sz="3200">
                <a:latin typeface="Times New Roman" panose="02020603050405020304" pitchFamily="18" charset="0"/>
              </a:endParaRPr>
            </a:p>
          </p:txBody>
        </p:sp>
        <p:sp>
          <p:nvSpPr>
            <p:cNvPr id="147470" name="Прямое соединение 147469"/>
            <p:cNvSpPr/>
            <p:nvPr/>
          </p:nvSpPr>
          <p:spPr>
            <a:xfrm>
              <a:off x="4378" y="3155"/>
              <a:ext cx="0" cy="5543"/>
            </a:xfrm>
            <a:prstGeom prst="line">
              <a:avLst/>
            </a:prstGeom>
            <a:ln w="31449" cap="flat" cmpd="sng">
              <a:solidFill>
                <a:schemeClr val="tx1"/>
              </a:solidFill>
              <a:prstDash val="solid"/>
              <a:headEnd type="none" w="med" len="med"/>
              <a:tailEnd type="none" w="med" len="med"/>
            </a:ln>
          </p:spPr>
        </p:sp>
        <p:grpSp>
          <p:nvGrpSpPr>
            <p:cNvPr id="147471" name="Группа 147470"/>
            <p:cNvGrpSpPr/>
            <p:nvPr/>
          </p:nvGrpSpPr>
          <p:grpSpPr>
            <a:xfrm>
              <a:off x="4958" y="3443"/>
              <a:ext cx="7312" cy="345"/>
              <a:chOff x="2676" y="1995"/>
              <a:chExt cx="3218" cy="156"/>
            </a:xfrm>
          </p:grpSpPr>
          <p:sp>
            <p:nvSpPr>
              <p:cNvPr id="147472" name="Текстовое поле 147471"/>
              <p:cNvSpPr txBox="1"/>
              <p:nvPr/>
            </p:nvSpPr>
            <p:spPr>
              <a:xfrm>
                <a:off x="2676" y="1995"/>
                <a:ext cx="73" cy="156"/>
              </a:xfrm>
              <a:prstGeom prst="rect">
                <a:avLst/>
              </a:prstGeom>
              <a:noFill/>
              <a:ln w="9525">
                <a:noFill/>
              </a:ln>
            </p:spPr>
            <p:txBody>
              <a:bodyPr lIns="0" tIns="0" rIns="0" bIns="0"/>
              <a:p>
                <a:pPr defTabSz="382905">
                  <a:buClr>
                    <a:srgbClr val="000000"/>
                  </a:buClr>
                  <a:buSzPct val="90000"/>
                  <a:buFont typeface="Monotype Sorts" charset="2"/>
                </a:pPr>
                <a:r>
                  <a:rPr lang="en-AU" altLang="x-none" sz="1500" b="1">
                    <a:solidFill>
                      <a:srgbClr val="000000"/>
                    </a:solidFill>
                    <a:latin typeface="Times New Roman" panose="02020603050405020304" pitchFamily="18" charset="0"/>
                  </a:rPr>
                  <a:t>1</a:t>
                </a:r>
                <a:endParaRPr lang="en-AU" altLang="x-none" sz="2200">
                  <a:latin typeface="Times New Roman" panose="02020603050405020304" pitchFamily="18" charset="0"/>
                </a:endParaRPr>
              </a:p>
            </p:txBody>
          </p:sp>
          <p:sp>
            <p:nvSpPr>
              <p:cNvPr id="147473" name="Текстовое поле 147472"/>
              <p:cNvSpPr txBox="1"/>
              <p:nvPr/>
            </p:nvSpPr>
            <p:spPr>
              <a:xfrm>
                <a:off x="3291" y="1995"/>
                <a:ext cx="73" cy="156"/>
              </a:xfrm>
              <a:prstGeom prst="rect">
                <a:avLst/>
              </a:prstGeom>
              <a:noFill/>
              <a:ln w="9525">
                <a:noFill/>
              </a:ln>
            </p:spPr>
            <p:txBody>
              <a:bodyPr lIns="0" tIns="0" rIns="0" bIns="0"/>
              <a:p>
                <a:pPr defTabSz="382905">
                  <a:buClr>
                    <a:srgbClr val="000000"/>
                  </a:buClr>
                  <a:buSzPct val="90000"/>
                  <a:buFont typeface="Monotype Sorts" charset="2"/>
                </a:pPr>
                <a:r>
                  <a:rPr lang="en-AU" altLang="x-none" sz="1500" b="1">
                    <a:solidFill>
                      <a:srgbClr val="000000"/>
                    </a:solidFill>
                    <a:latin typeface="Times New Roman" panose="02020603050405020304" pitchFamily="18" charset="0"/>
                  </a:rPr>
                  <a:t>2</a:t>
                </a:r>
                <a:endParaRPr lang="en-AU" altLang="x-none" sz="2200">
                  <a:latin typeface="Times New Roman" panose="02020603050405020304" pitchFamily="18" charset="0"/>
                </a:endParaRPr>
              </a:p>
            </p:txBody>
          </p:sp>
          <p:sp>
            <p:nvSpPr>
              <p:cNvPr id="147474" name="Текстовое поле 147473"/>
              <p:cNvSpPr txBox="1"/>
              <p:nvPr/>
            </p:nvSpPr>
            <p:spPr>
              <a:xfrm>
                <a:off x="3907" y="1995"/>
                <a:ext cx="73" cy="156"/>
              </a:xfrm>
              <a:prstGeom prst="rect">
                <a:avLst/>
              </a:prstGeom>
              <a:noFill/>
              <a:ln w="9525">
                <a:noFill/>
              </a:ln>
            </p:spPr>
            <p:txBody>
              <a:bodyPr lIns="0" tIns="0" rIns="0" bIns="0"/>
              <a:p>
                <a:pPr defTabSz="382905">
                  <a:buClr>
                    <a:srgbClr val="000000"/>
                  </a:buClr>
                  <a:buSzPct val="90000"/>
                  <a:buFont typeface="Monotype Sorts" charset="2"/>
                </a:pPr>
                <a:r>
                  <a:rPr lang="en-AU" altLang="x-none" sz="1500" b="1">
                    <a:solidFill>
                      <a:srgbClr val="000000"/>
                    </a:solidFill>
                    <a:latin typeface="Times New Roman" panose="02020603050405020304" pitchFamily="18" charset="0"/>
                  </a:rPr>
                  <a:t>3</a:t>
                </a:r>
                <a:endParaRPr lang="en-AU" altLang="x-none" sz="2200">
                  <a:latin typeface="Times New Roman" panose="02020603050405020304" pitchFamily="18" charset="0"/>
                </a:endParaRPr>
              </a:p>
            </p:txBody>
          </p:sp>
          <p:sp>
            <p:nvSpPr>
              <p:cNvPr id="147475" name="Текстовое поле 147474"/>
              <p:cNvSpPr txBox="1"/>
              <p:nvPr/>
            </p:nvSpPr>
            <p:spPr>
              <a:xfrm>
                <a:off x="4599" y="1995"/>
                <a:ext cx="73" cy="156"/>
              </a:xfrm>
              <a:prstGeom prst="rect">
                <a:avLst/>
              </a:prstGeom>
              <a:noFill/>
              <a:ln w="9525">
                <a:noFill/>
              </a:ln>
            </p:spPr>
            <p:txBody>
              <a:bodyPr lIns="0" tIns="0" rIns="0" bIns="0"/>
              <a:p>
                <a:pPr defTabSz="382905">
                  <a:buClr>
                    <a:srgbClr val="000000"/>
                  </a:buClr>
                  <a:buSzPct val="90000"/>
                  <a:buFont typeface="Monotype Sorts" charset="2"/>
                </a:pPr>
                <a:r>
                  <a:rPr lang="en-AU" altLang="x-none" sz="1500" b="1">
                    <a:solidFill>
                      <a:srgbClr val="000000"/>
                    </a:solidFill>
                    <a:latin typeface="Times New Roman" panose="02020603050405020304" pitchFamily="18" charset="0"/>
                  </a:rPr>
                  <a:t>4</a:t>
                </a:r>
                <a:endParaRPr lang="en-AU" altLang="x-none" sz="2200">
                  <a:latin typeface="Times New Roman" panose="02020603050405020304" pitchFamily="18" charset="0"/>
                </a:endParaRPr>
              </a:p>
            </p:txBody>
          </p:sp>
          <p:sp>
            <p:nvSpPr>
              <p:cNvPr id="147476" name="Текстовое поле 147475"/>
              <p:cNvSpPr txBox="1"/>
              <p:nvPr/>
            </p:nvSpPr>
            <p:spPr>
              <a:xfrm>
                <a:off x="5209" y="1995"/>
                <a:ext cx="74" cy="156"/>
              </a:xfrm>
              <a:prstGeom prst="rect">
                <a:avLst/>
              </a:prstGeom>
              <a:noFill/>
              <a:ln w="9525">
                <a:noFill/>
              </a:ln>
            </p:spPr>
            <p:txBody>
              <a:bodyPr lIns="0" tIns="0" rIns="0" bIns="0"/>
              <a:p>
                <a:pPr defTabSz="382905">
                  <a:buClr>
                    <a:srgbClr val="000000"/>
                  </a:buClr>
                  <a:buSzPct val="90000"/>
                  <a:buFont typeface="Monotype Sorts" charset="2"/>
                </a:pPr>
                <a:r>
                  <a:rPr lang="en-AU" altLang="x-none" sz="1500" b="1">
                    <a:solidFill>
                      <a:srgbClr val="000000"/>
                    </a:solidFill>
                    <a:latin typeface="Times New Roman" panose="02020603050405020304" pitchFamily="18" charset="0"/>
                  </a:rPr>
                  <a:t>5</a:t>
                </a:r>
                <a:endParaRPr lang="en-AU" altLang="x-none" sz="2200">
                  <a:latin typeface="Times New Roman" panose="02020603050405020304" pitchFamily="18" charset="0"/>
                </a:endParaRPr>
              </a:p>
            </p:txBody>
          </p:sp>
          <p:sp>
            <p:nvSpPr>
              <p:cNvPr id="147477" name="Текстовое поле 147476"/>
              <p:cNvSpPr txBox="1"/>
              <p:nvPr/>
            </p:nvSpPr>
            <p:spPr>
              <a:xfrm>
                <a:off x="5820" y="1995"/>
                <a:ext cx="74" cy="156"/>
              </a:xfrm>
              <a:prstGeom prst="rect">
                <a:avLst/>
              </a:prstGeom>
              <a:noFill/>
              <a:ln w="9525">
                <a:noFill/>
              </a:ln>
            </p:spPr>
            <p:txBody>
              <a:bodyPr lIns="0" tIns="0" rIns="0" bIns="0"/>
              <a:p>
                <a:pPr defTabSz="382905">
                  <a:buClr>
                    <a:srgbClr val="000000"/>
                  </a:buClr>
                  <a:buSzPct val="90000"/>
                  <a:buFont typeface="Monotype Sorts" charset="2"/>
                </a:pPr>
                <a:r>
                  <a:rPr lang="en-AU" altLang="x-none" sz="1500" b="1">
                    <a:solidFill>
                      <a:srgbClr val="000000"/>
                    </a:solidFill>
                    <a:latin typeface="Times New Roman" panose="02020603050405020304" pitchFamily="18" charset="0"/>
                  </a:rPr>
                  <a:t>6</a:t>
                </a:r>
                <a:endParaRPr lang="en-AU" altLang="x-none" sz="2200">
                  <a:latin typeface="Times New Roman" panose="02020603050405020304" pitchFamily="18" charset="0"/>
                </a:endParaRPr>
              </a:p>
            </p:txBody>
          </p:sp>
        </p:grpSp>
        <p:sp>
          <p:nvSpPr>
            <p:cNvPr id="147478" name="Овал 147477"/>
            <p:cNvSpPr/>
            <p:nvPr/>
          </p:nvSpPr>
          <p:spPr>
            <a:xfrm>
              <a:off x="4788" y="6890"/>
              <a:ext cx="65" cy="130"/>
            </a:xfrm>
            <a:prstGeom prst="ellipse">
              <a:avLst/>
            </a:prstGeom>
            <a:solidFill>
              <a:srgbClr val="000000"/>
            </a:solidFill>
            <a:ln w="9494" cap="flat" cmpd="sng">
              <a:solidFill>
                <a:srgbClr val="000000"/>
              </a:solidFill>
              <a:prstDash val="solid"/>
              <a:headEnd type="none" w="med" len="med"/>
              <a:tailEnd type="none" w="med" len="med"/>
            </a:ln>
          </p:spPr>
          <p:txBody>
            <a:bodyPr/>
            <a:p>
              <a:endParaRPr lang="ru-RU" altLang="en-US"/>
            </a:p>
          </p:txBody>
        </p:sp>
        <p:sp>
          <p:nvSpPr>
            <p:cNvPr id="147479" name="Овал 147478"/>
            <p:cNvSpPr/>
            <p:nvPr/>
          </p:nvSpPr>
          <p:spPr>
            <a:xfrm>
              <a:off x="5020" y="6890"/>
              <a:ext cx="50" cy="130"/>
            </a:xfrm>
            <a:prstGeom prst="ellipse">
              <a:avLst/>
            </a:prstGeom>
            <a:solidFill>
              <a:srgbClr val="000000"/>
            </a:solidFill>
            <a:ln w="9494" cap="flat" cmpd="sng">
              <a:solidFill>
                <a:srgbClr val="000000"/>
              </a:solidFill>
              <a:prstDash val="solid"/>
              <a:headEnd type="none" w="med" len="med"/>
              <a:tailEnd type="none" w="med" len="med"/>
            </a:ln>
          </p:spPr>
          <p:txBody>
            <a:bodyPr/>
            <a:p>
              <a:endParaRPr lang="ru-RU" altLang="en-US"/>
            </a:p>
          </p:txBody>
        </p:sp>
        <p:sp>
          <p:nvSpPr>
            <p:cNvPr id="147480" name="Овал 147479"/>
            <p:cNvSpPr/>
            <p:nvPr/>
          </p:nvSpPr>
          <p:spPr>
            <a:xfrm>
              <a:off x="5233" y="6890"/>
              <a:ext cx="30" cy="130"/>
            </a:xfrm>
            <a:prstGeom prst="ellipse">
              <a:avLst/>
            </a:prstGeom>
            <a:solidFill>
              <a:srgbClr val="000000"/>
            </a:solidFill>
            <a:ln w="9494" cap="flat" cmpd="sng">
              <a:solidFill>
                <a:srgbClr val="000000"/>
              </a:solidFill>
              <a:prstDash val="solid"/>
              <a:headEnd type="none" w="med" len="med"/>
              <a:tailEnd type="none" w="med" len="med"/>
            </a:ln>
          </p:spPr>
          <p:txBody>
            <a:bodyPr/>
            <a:p>
              <a:endParaRPr lang="ru-RU" altLang="en-US"/>
            </a:p>
          </p:txBody>
        </p:sp>
        <p:sp>
          <p:nvSpPr>
            <p:cNvPr id="147481" name="Овал 147480"/>
            <p:cNvSpPr/>
            <p:nvPr/>
          </p:nvSpPr>
          <p:spPr>
            <a:xfrm>
              <a:off x="5220" y="6890"/>
              <a:ext cx="48" cy="130"/>
            </a:xfrm>
            <a:prstGeom prst="ellipse">
              <a:avLst/>
            </a:prstGeom>
            <a:solidFill>
              <a:srgbClr val="000000"/>
            </a:solidFill>
            <a:ln w="9494" cap="flat" cmpd="sng">
              <a:solidFill>
                <a:srgbClr val="000000"/>
              </a:solidFill>
              <a:prstDash val="solid"/>
              <a:headEnd type="none" w="med" len="med"/>
              <a:tailEnd type="none" w="med" len="med"/>
            </a:ln>
          </p:spPr>
          <p:txBody>
            <a:bodyPr/>
            <a:p>
              <a:endParaRPr lang="ru-RU" altLang="en-US"/>
            </a:p>
          </p:txBody>
        </p:sp>
        <p:sp>
          <p:nvSpPr>
            <p:cNvPr id="147482" name="Овал 147481"/>
            <p:cNvSpPr/>
            <p:nvPr/>
          </p:nvSpPr>
          <p:spPr>
            <a:xfrm>
              <a:off x="5420" y="6890"/>
              <a:ext cx="50" cy="130"/>
            </a:xfrm>
            <a:prstGeom prst="ellipse">
              <a:avLst/>
            </a:prstGeom>
            <a:solidFill>
              <a:srgbClr val="000000"/>
            </a:solidFill>
            <a:ln w="9494" cap="flat" cmpd="sng">
              <a:solidFill>
                <a:srgbClr val="000000"/>
              </a:solidFill>
              <a:prstDash val="solid"/>
              <a:headEnd type="none" w="med" len="med"/>
              <a:tailEnd type="none" w="med" len="med"/>
            </a:ln>
          </p:spPr>
          <p:txBody>
            <a:bodyPr/>
            <a:p>
              <a:endParaRPr lang="ru-RU" altLang="en-US"/>
            </a:p>
          </p:txBody>
        </p:sp>
        <p:grpSp>
          <p:nvGrpSpPr>
            <p:cNvPr id="147483" name="Группа 147482"/>
            <p:cNvGrpSpPr/>
            <p:nvPr/>
          </p:nvGrpSpPr>
          <p:grpSpPr>
            <a:xfrm>
              <a:off x="1460" y="3828"/>
              <a:ext cx="11233" cy="2490"/>
              <a:chOff x="1137" y="2169"/>
              <a:chExt cx="4943" cy="1129"/>
            </a:xfrm>
          </p:grpSpPr>
          <p:sp>
            <p:nvSpPr>
              <p:cNvPr id="147484" name="Прямое соединение 147483"/>
              <p:cNvSpPr/>
              <p:nvPr/>
            </p:nvSpPr>
            <p:spPr>
              <a:xfrm>
                <a:off x="1137" y="2169"/>
                <a:ext cx="4943" cy="0"/>
              </a:xfrm>
              <a:prstGeom prst="line">
                <a:avLst/>
              </a:prstGeom>
              <a:ln w="31449" cap="flat" cmpd="sng">
                <a:solidFill>
                  <a:schemeClr val="tx1"/>
                </a:solidFill>
                <a:prstDash val="solid"/>
                <a:headEnd type="none" w="med" len="med"/>
                <a:tailEnd type="none" w="med" len="med"/>
              </a:ln>
            </p:spPr>
          </p:sp>
          <p:sp>
            <p:nvSpPr>
              <p:cNvPr id="147485" name="Прямое соединение 147484"/>
              <p:cNvSpPr/>
              <p:nvPr/>
            </p:nvSpPr>
            <p:spPr>
              <a:xfrm>
                <a:off x="1137" y="3298"/>
                <a:ext cx="4943" cy="0"/>
              </a:xfrm>
              <a:prstGeom prst="line">
                <a:avLst/>
              </a:prstGeom>
              <a:ln w="31449" cap="flat" cmpd="sng">
                <a:solidFill>
                  <a:schemeClr val="tx1"/>
                </a:solidFill>
                <a:prstDash val="solid"/>
                <a:headEnd type="none" w="med" len="med"/>
                <a:tailEnd type="none" w="med" len="med"/>
              </a:ln>
            </p:spPr>
          </p:sp>
        </p:grpSp>
        <p:grpSp>
          <p:nvGrpSpPr>
            <p:cNvPr id="147486" name="Группа 147485"/>
            <p:cNvGrpSpPr/>
            <p:nvPr/>
          </p:nvGrpSpPr>
          <p:grpSpPr>
            <a:xfrm>
              <a:off x="8903" y="4408"/>
              <a:ext cx="3827" cy="1522"/>
              <a:chOff x="4412" y="2432"/>
              <a:chExt cx="1684" cy="690"/>
            </a:xfrm>
          </p:grpSpPr>
          <p:grpSp>
            <p:nvGrpSpPr>
              <p:cNvPr id="147487" name="Группа 147486"/>
              <p:cNvGrpSpPr/>
              <p:nvPr/>
            </p:nvGrpSpPr>
            <p:grpSpPr>
              <a:xfrm>
                <a:off x="5014" y="2441"/>
                <a:ext cx="480" cy="681"/>
                <a:chOff x="5014" y="2441"/>
                <a:chExt cx="480" cy="681"/>
              </a:xfrm>
            </p:grpSpPr>
            <p:sp>
              <p:nvSpPr>
                <p:cNvPr id="147488" name="Скругленный прямоугольник 147487"/>
                <p:cNvSpPr/>
                <p:nvPr/>
              </p:nvSpPr>
              <p:spPr>
                <a:xfrm flipV="1">
                  <a:off x="5014" y="2441"/>
                  <a:ext cx="480" cy="681"/>
                </a:xfrm>
                <a:prstGeom prst="roundRect">
                  <a:avLst>
                    <a:gd name="adj" fmla="val 0"/>
                  </a:avLst>
                </a:prstGeom>
                <a:solidFill>
                  <a:schemeClr val="accent1"/>
                </a:solidFill>
                <a:ln w="9494" cap="flat" cmpd="sng">
                  <a:solidFill>
                    <a:srgbClr val="000000"/>
                  </a:solidFill>
                  <a:prstDash val="solid"/>
                  <a:headEnd type="none" w="med" len="med"/>
                  <a:tailEnd type="none" w="med" len="med"/>
                </a:ln>
              </p:spPr>
              <p:txBody>
                <a:bodyPr/>
                <a:p>
                  <a:endParaRPr lang="ru-RU" altLang="en-US"/>
                </a:p>
              </p:txBody>
            </p:sp>
            <p:sp>
              <p:nvSpPr>
                <p:cNvPr id="147489" name="Полилиния 147488"/>
                <p:cNvSpPr/>
                <p:nvPr/>
              </p:nvSpPr>
              <p:spPr>
                <a:xfrm>
                  <a:off x="5075" y="2646"/>
                  <a:ext cx="325" cy="328"/>
                </a:xfrm>
                <a:custGeom>
                  <a:avLst/>
                  <a:gdLst/>
                  <a:ahLst/>
                  <a:cxnLst/>
                  <a:pathLst>
                    <a:path w="325" h="328">
                      <a:moveTo>
                        <a:pt x="0" y="327"/>
                      </a:moveTo>
                      <a:lnTo>
                        <a:pt x="54" y="0"/>
                      </a:lnTo>
                      <a:lnTo>
                        <a:pt x="153" y="272"/>
                      </a:lnTo>
                      <a:lnTo>
                        <a:pt x="234" y="0"/>
                      </a:lnTo>
                      <a:lnTo>
                        <a:pt x="324" y="259"/>
                      </a:lnTo>
                    </a:path>
                  </a:pathLst>
                </a:custGeom>
                <a:solidFill>
                  <a:schemeClr val="accent1"/>
                </a:solidFill>
                <a:ln w="9525">
                  <a:noFill/>
                </a:ln>
              </p:spPr>
              <p:txBody>
                <a:bodyPr/>
                <a:p>
                  <a:endParaRPr lang="ru-RU" altLang="en-US"/>
                </a:p>
              </p:txBody>
            </p:sp>
          </p:grpSp>
          <p:grpSp>
            <p:nvGrpSpPr>
              <p:cNvPr id="147490" name="Группа 147489"/>
              <p:cNvGrpSpPr/>
              <p:nvPr/>
            </p:nvGrpSpPr>
            <p:grpSpPr>
              <a:xfrm>
                <a:off x="5616" y="2432"/>
                <a:ext cx="480" cy="681"/>
                <a:chOff x="5616" y="2432"/>
                <a:chExt cx="480" cy="681"/>
              </a:xfrm>
            </p:grpSpPr>
            <p:sp>
              <p:nvSpPr>
                <p:cNvPr id="147491" name="Скругленный прямоугольник 147490"/>
                <p:cNvSpPr/>
                <p:nvPr/>
              </p:nvSpPr>
              <p:spPr>
                <a:xfrm flipV="1">
                  <a:off x="5616" y="2432"/>
                  <a:ext cx="480" cy="681"/>
                </a:xfrm>
                <a:prstGeom prst="roundRect">
                  <a:avLst>
                    <a:gd name="adj" fmla="val 0"/>
                  </a:avLst>
                </a:prstGeom>
                <a:solidFill>
                  <a:schemeClr val="accent1"/>
                </a:solidFill>
                <a:ln w="9494" cap="flat" cmpd="sng">
                  <a:solidFill>
                    <a:srgbClr val="000000"/>
                  </a:solidFill>
                  <a:prstDash val="solid"/>
                  <a:headEnd type="none" w="med" len="med"/>
                  <a:tailEnd type="none" w="med" len="med"/>
                </a:ln>
              </p:spPr>
              <p:txBody>
                <a:bodyPr/>
                <a:p>
                  <a:endParaRPr lang="ru-RU" altLang="en-US"/>
                </a:p>
              </p:txBody>
            </p:sp>
            <p:sp>
              <p:nvSpPr>
                <p:cNvPr id="147492" name="Полилиния 147491"/>
                <p:cNvSpPr/>
                <p:nvPr/>
              </p:nvSpPr>
              <p:spPr>
                <a:xfrm>
                  <a:off x="5711" y="2581"/>
                  <a:ext cx="324" cy="328"/>
                </a:xfrm>
                <a:custGeom>
                  <a:avLst/>
                  <a:gdLst/>
                  <a:ahLst/>
                  <a:cxnLst/>
                  <a:pathLst>
                    <a:path w="324" h="328">
                      <a:moveTo>
                        <a:pt x="323" y="0"/>
                      </a:moveTo>
                      <a:lnTo>
                        <a:pt x="269" y="327"/>
                      </a:lnTo>
                      <a:lnTo>
                        <a:pt x="170" y="55"/>
                      </a:lnTo>
                      <a:lnTo>
                        <a:pt x="89" y="327"/>
                      </a:lnTo>
                      <a:lnTo>
                        <a:pt x="0" y="68"/>
                      </a:lnTo>
                    </a:path>
                  </a:pathLst>
                </a:custGeom>
                <a:solidFill>
                  <a:schemeClr val="accent1"/>
                </a:solidFill>
                <a:ln w="9525">
                  <a:noFill/>
                </a:ln>
              </p:spPr>
              <p:txBody>
                <a:bodyPr/>
                <a:p>
                  <a:endParaRPr lang="ru-RU" altLang="en-US"/>
                </a:p>
              </p:txBody>
            </p:sp>
          </p:grpSp>
          <p:grpSp>
            <p:nvGrpSpPr>
              <p:cNvPr id="147493" name="Группа 147492"/>
              <p:cNvGrpSpPr/>
              <p:nvPr/>
            </p:nvGrpSpPr>
            <p:grpSpPr>
              <a:xfrm>
                <a:off x="4412" y="2441"/>
                <a:ext cx="480" cy="681"/>
                <a:chOff x="4412" y="2441"/>
                <a:chExt cx="480" cy="681"/>
              </a:xfrm>
            </p:grpSpPr>
            <p:sp>
              <p:nvSpPr>
                <p:cNvPr id="147494" name="Скругленный прямоугольник 147493"/>
                <p:cNvSpPr/>
                <p:nvPr/>
              </p:nvSpPr>
              <p:spPr>
                <a:xfrm flipV="1">
                  <a:off x="4412" y="2441"/>
                  <a:ext cx="480" cy="681"/>
                </a:xfrm>
                <a:prstGeom prst="roundRect">
                  <a:avLst>
                    <a:gd name="adj" fmla="val 0"/>
                  </a:avLst>
                </a:prstGeom>
                <a:solidFill>
                  <a:schemeClr val="accent1"/>
                </a:solidFill>
                <a:ln w="9494" cap="flat" cmpd="sng">
                  <a:solidFill>
                    <a:srgbClr val="000000"/>
                  </a:solidFill>
                  <a:prstDash val="solid"/>
                  <a:headEnd type="none" w="med" len="med"/>
                  <a:tailEnd type="none" w="med" len="med"/>
                </a:ln>
              </p:spPr>
              <p:txBody>
                <a:bodyPr/>
                <a:p>
                  <a:endParaRPr lang="ru-RU" altLang="en-US"/>
                </a:p>
              </p:txBody>
            </p:sp>
            <p:sp>
              <p:nvSpPr>
                <p:cNvPr id="147495" name="Полилиния 147494"/>
                <p:cNvSpPr/>
                <p:nvPr/>
              </p:nvSpPr>
              <p:spPr>
                <a:xfrm>
                  <a:off x="4473" y="2589"/>
                  <a:ext cx="325" cy="329"/>
                </a:xfrm>
                <a:custGeom>
                  <a:avLst/>
                  <a:gdLst/>
                  <a:ahLst/>
                  <a:cxnLst/>
                  <a:pathLst>
                    <a:path w="325" h="329">
                      <a:moveTo>
                        <a:pt x="0" y="0"/>
                      </a:moveTo>
                      <a:lnTo>
                        <a:pt x="55" y="328"/>
                      </a:lnTo>
                      <a:lnTo>
                        <a:pt x="153" y="55"/>
                      </a:lnTo>
                      <a:lnTo>
                        <a:pt x="234" y="328"/>
                      </a:lnTo>
                      <a:lnTo>
                        <a:pt x="324" y="69"/>
                      </a:lnTo>
                    </a:path>
                  </a:pathLst>
                </a:custGeom>
                <a:solidFill>
                  <a:schemeClr val="accent1"/>
                </a:solidFill>
                <a:ln w="9525">
                  <a:noFill/>
                </a:ln>
              </p:spPr>
              <p:txBody>
                <a:bodyPr/>
                <a:p>
                  <a:endParaRPr lang="ru-RU" altLang="en-US"/>
                </a:p>
              </p:txBody>
            </p:sp>
          </p:grpSp>
        </p:grpSp>
        <p:grpSp>
          <p:nvGrpSpPr>
            <p:cNvPr id="147496" name="Группа 147495"/>
            <p:cNvGrpSpPr/>
            <p:nvPr/>
          </p:nvGrpSpPr>
          <p:grpSpPr>
            <a:xfrm>
              <a:off x="4558" y="4408"/>
              <a:ext cx="3827" cy="1522"/>
              <a:chOff x="2500" y="2432"/>
              <a:chExt cx="1684" cy="690"/>
            </a:xfrm>
          </p:grpSpPr>
          <p:grpSp>
            <p:nvGrpSpPr>
              <p:cNvPr id="147497" name="Группа 147496"/>
              <p:cNvGrpSpPr/>
              <p:nvPr/>
            </p:nvGrpSpPr>
            <p:grpSpPr>
              <a:xfrm>
                <a:off x="3102" y="2441"/>
                <a:ext cx="480" cy="681"/>
                <a:chOff x="3102" y="2441"/>
                <a:chExt cx="480" cy="681"/>
              </a:xfrm>
            </p:grpSpPr>
            <p:sp>
              <p:nvSpPr>
                <p:cNvPr id="147498" name="Скругленный прямоугольник 147497"/>
                <p:cNvSpPr/>
                <p:nvPr/>
              </p:nvSpPr>
              <p:spPr>
                <a:xfrm flipV="1">
                  <a:off x="3102" y="2441"/>
                  <a:ext cx="480" cy="681"/>
                </a:xfrm>
                <a:prstGeom prst="roundRect">
                  <a:avLst>
                    <a:gd name="adj" fmla="val 0"/>
                  </a:avLst>
                </a:prstGeom>
                <a:solidFill>
                  <a:schemeClr val="accent1"/>
                </a:solidFill>
                <a:ln w="9494" cap="flat" cmpd="sng">
                  <a:solidFill>
                    <a:srgbClr val="000000"/>
                  </a:solidFill>
                  <a:prstDash val="solid"/>
                  <a:headEnd type="none" w="med" len="med"/>
                  <a:tailEnd type="none" w="med" len="med"/>
                </a:ln>
              </p:spPr>
              <p:txBody>
                <a:bodyPr/>
                <a:p>
                  <a:endParaRPr lang="ru-RU" altLang="en-US"/>
                </a:p>
              </p:txBody>
            </p:sp>
            <p:sp>
              <p:nvSpPr>
                <p:cNvPr id="147499" name="Полилиния 147498"/>
                <p:cNvSpPr/>
                <p:nvPr/>
              </p:nvSpPr>
              <p:spPr>
                <a:xfrm>
                  <a:off x="3163" y="2646"/>
                  <a:ext cx="325" cy="328"/>
                </a:xfrm>
                <a:custGeom>
                  <a:avLst/>
                  <a:gdLst/>
                  <a:ahLst/>
                  <a:cxnLst/>
                  <a:pathLst>
                    <a:path w="325" h="328">
                      <a:moveTo>
                        <a:pt x="0" y="327"/>
                      </a:moveTo>
                      <a:lnTo>
                        <a:pt x="55" y="0"/>
                      </a:lnTo>
                      <a:lnTo>
                        <a:pt x="153" y="272"/>
                      </a:lnTo>
                      <a:lnTo>
                        <a:pt x="234" y="0"/>
                      </a:lnTo>
                      <a:lnTo>
                        <a:pt x="324" y="259"/>
                      </a:lnTo>
                    </a:path>
                  </a:pathLst>
                </a:custGeom>
                <a:solidFill>
                  <a:schemeClr val="accent1"/>
                </a:solidFill>
                <a:ln w="9525">
                  <a:noFill/>
                </a:ln>
              </p:spPr>
              <p:txBody>
                <a:bodyPr/>
                <a:p>
                  <a:endParaRPr lang="ru-RU" altLang="en-US"/>
                </a:p>
              </p:txBody>
            </p:sp>
          </p:grpSp>
          <p:grpSp>
            <p:nvGrpSpPr>
              <p:cNvPr id="147500" name="Группа 147499"/>
              <p:cNvGrpSpPr/>
              <p:nvPr/>
            </p:nvGrpSpPr>
            <p:grpSpPr>
              <a:xfrm>
                <a:off x="3704" y="2432"/>
                <a:ext cx="480" cy="681"/>
                <a:chOff x="3704" y="2432"/>
                <a:chExt cx="480" cy="681"/>
              </a:xfrm>
            </p:grpSpPr>
            <p:sp>
              <p:nvSpPr>
                <p:cNvPr id="147501" name="Скругленный прямоугольник 147500"/>
                <p:cNvSpPr/>
                <p:nvPr/>
              </p:nvSpPr>
              <p:spPr>
                <a:xfrm flipV="1">
                  <a:off x="3704" y="2432"/>
                  <a:ext cx="480" cy="681"/>
                </a:xfrm>
                <a:prstGeom prst="roundRect">
                  <a:avLst>
                    <a:gd name="adj" fmla="val 0"/>
                  </a:avLst>
                </a:prstGeom>
                <a:solidFill>
                  <a:schemeClr val="accent1"/>
                </a:solidFill>
                <a:ln w="9494" cap="flat" cmpd="sng">
                  <a:solidFill>
                    <a:srgbClr val="000000"/>
                  </a:solidFill>
                  <a:prstDash val="solid"/>
                  <a:headEnd type="none" w="med" len="med"/>
                  <a:tailEnd type="none" w="med" len="med"/>
                </a:ln>
              </p:spPr>
              <p:txBody>
                <a:bodyPr/>
                <a:p>
                  <a:endParaRPr lang="ru-RU" altLang="en-US"/>
                </a:p>
              </p:txBody>
            </p:sp>
            <p:sp>
              <p:nvSpPr>
                <p:cNvPr id="147502" name="Полилиния 147501"/>
                <p:cNvSpPr/>
                <p:nvPr/>
              </p:nvSpPr>
              <p:spPr>
                <a:xfrm>
                  <a:off x="3799" y="2581"/>
                  <a:ext cx="324" cy="328"/>
                </a:xfrm>
                <a:custGeom>
                  <a:avLst/>
                  <a:gdLst/>
                  <a:ahLst/>
                  <a:cxnLst/>
                  <a:pathLst>
                    <a:path w="324" h="328">
                      <a:moveTo>
                        <a:pt x="323" y="0"/>
                      </a:moveTo>
                      <a:lnTo>
                        <a:pt x="269" y="327"/>
                      </a:lnTo>
                      <a:lnTo>
                        <a:pt x="171" y="55"/>
                      </a:lnTo>
                      <a:lnTo>
                        <a:pt x="89" y="327"/>
                      </a:lnTo>
                      <a:lnTo>
                        <a:pt x="0" y="68"/>
                      </a:lnTo>
                    </a:path>
                  </a:pathLst>
                </a:custGeom>
                <a:solidFill>
                  <a:schemeClr val="accent1"/>
                </a:solidFill>
                <a:ln w="9525">
                  <a:noFill/>
                </a:ln>
              </p:spPr>
              <p:txBody>
                <a:bodyPr/>
                <a:p>
                  <a:endParaRPr lang="ru-RU" altLang="en-US"/>
                </a:p>
              </p:txBody>
            </p:sp>
          </p:grpSp>
          <p:grpSp>
            <p:nvGrpSpPr>
              <p:cNvPr id="147503" name="Группа 147502"/>
              <p:cNvGrpSpPr/>
              <p:nvPr/>
            </p:nvGrpSpPr>
            <p:grpSpPr>
              <a:xfrm>
                <a:off x="2500" y="2441"/>
                <a:ext cx="480" cy="681"/>
                <a:chOff x="2500" y="2441"/>
                <a:chExt cx="480" cy="681"/>
              </a:xfrm>
            </p:grpSpPr>
            <p:sp>
              <p:nvSpPr>
                <p:cNvPr id="147504" name="Скругленный прямоугольник 147503"/>
                <p:cNvSpPr/>
                <p:nvPr/>
              </p:nvSpPr>
              <p:spPr>
                <a:xfrm flipV="1">
                  <a:off x="2500" y="2441"/>
                  <a:ext cx="480" cy="681"/>
                </a:xfrm>
                <a:prstGeom prst="roundRect">
                  <a:avLst>
                    <a:gd name="adj" fmla="val 0"/>
                  </a:avLst>
                </a:prstGeom>
                <a:solidFill>
                  <a:schemeClr val="accent1"/>
                </a:solidFill>
                <a:ln w="9494" cap="flat" cmpd="sng">
                  <a:solidFill>
                    <a:srgbClr val="000000"/>
                  </a:solidFill>
                  <a:prstDash val="solid"/>
                  <a:headEnd type="none" w="med" len="med"/>
                  <a:tailEnd type="none" w="med" len="med"/>
                </a:ln>
              </p:spPr>
              <p:txBody>
                <a:bodyPr/>
                <a:p>
                  <a:endParaRPr lang="ru-RU" altLang="en-US"/>
                </a:p>
              </p:txBody>
            </p:sp>
            <p:sp>
              <p:nvSpPr>
                <p:cNvPr id="147505" name="Полилиния 147504"/>
                <p:cNvSpPr/>
                <p:nvPr/>
              </p:nvSpPr>
              <p:spPr>
                <a:xfrm>
                  <a:off x="2562" y="2589"/>
                  <a:ext cx="324" cy="329"/>
                </a:xfrm>
                <a:custGeom>
                  <a:avLst/>
                  <a:gdLst/>
                  <a:ahLst/>
                  <a:cxnLst/>
                  <a:pathLst>
                    <a:path w="324" h="329">
                      <a:moveTo>
                        <a:pt x="0" y="0"/>
                      </a:moveTo>
                      <a:lnTo>
                        <a:pt x="54" y="328"/>
                      </a:lnTo>
                      <a:lnTo>
                        <a:pt x="152" y="55"/>
                      </a:lnTo>
                      <a:lnTo>
                        <a:pt x="233" y="328"/>
                      </a:lnTo>
                      <a:lnTo>
                        <a:pt x="323" y="69"/>
                      </a:lnTo>
                    </a:path>
                  </a:pathLst>
                </a:custGeom>
                <a:solidFill>
                  <a:schemeClr val="accent1"/>
                </a:solidFill>
                <a:ln w="9525">
                  <a:noFill/>
                </a:ln>
              </p:spPr>
              <p:txBody>
                <a:bodyPr/>
                <a:p>
                  <a:endParaRPr lang="ru-RU" altLang="en-US"/>
                </a:p>
              </p:txBody>
            </p:sp>
          </p:grpSp>
        </p:grpSp>
        <p:grpSp>
          <p:nvGrpSpPr>
            <p:cNvPr id="147506" name="Группа 147505"/>
            <p:cNvGrpSpPr/>
            <p:nvPr/>
          </p:nvGrpSpPr>
          <p:grpSpPr>
            <a:xfrm>
              <a:off x="4558" y="6800"/>
              <a:ext cx="3825" cy="1520"/>
              <a:chOff x="2500" y="3517"/>
              <a:chExt cx="1683" cy="689"/>
            </a:xfrm>
          </p:grpSpPr>
          <p:grpSp>
            <p:nvGrpSpPr>
              <p:cNvPr id="147507" name="Группа 147506"/>
              <p:cNvGrpSpPr/>
              <p:nvPr/>
            </p:nvGrpSpPr>
            <p:grpSpPr>
              <a:xfrm>
                <a:off x="3102" y="3517"/>
                <a:ext cx="479" cy="680"/>
                <a:chOff x="3102" y="3517"/>
                <a:chExt cx="479" cy="680"/>
              </a:xfrm>
            </p:grpSpPr>
            <p:sp>
              <p:nvSpPr>
                <p:cNvPr id="147508" name="Скругленный прямоугольник 147507"/>
                <p:cNvSpPr/>
                <p:nvPr/>
              </p:nvSpPr>
              <p:spPr>
                <a:xfrm flipH="1">
                  <a:off x="3102" y="3517"/>
                  <a:ext cx="479" cy="680"/>
                </a:xfrm>
                <a:prstGeom prst="roundRect">
                  <a:avLst>
                    <a:gd name="adj" fmla="val 0"/>
                  </a:avLst>
                </a:prstGeom>
                <a:solidFill>
                  <a:schemeClr val="accent1"/>
                </a:solidFill>
                <a:ln w="9494" cap="flat" cmpd="sng">
                  <a:solidFill>
                    <a:srgbClr val="000000"/>
                  </a:solidFill>
                  <a:prstDash val="solid"/>
                  <a:headEnd type="none" w="med" len="med"/>
                  <a:tailEnd type="none" w="med" len="med"/>
                </a:ln>
              </p:spPr>
              <p:txBody>
                <a:bodyPr/>
                <a:p>
                  <a:endParaRPr lang="ru-RU" altLang="en-US"/>
                </a:p>
              </p:txBody>
            </p:sp>
            <p:sp>
              <p:nvSpPr>
                <p:cNvPr id="147509" name="Полилиния 147508"/>
                <p:cNvSpPr/>
                <p:nvPr/>
              </p:nvSpPr>
              <p:spPr>
                <a:xfrm>
                  <a:off x="3196" y="3663"/>
                  <a:ext cx="323" cy="330"/>
                </a:xfrm>
                <a:custGeom>
                  <a:avLst/>
                  <a:gdLst/>
                  <a:ahLst/>
                  <a:cxnLst/>
                  <a:pathLst>
                    <a:path w="323" h="330">
                      <a:moveTo>
                        <a:pt x="322" y="0"/>
                      </a:moveTo>
                      <a:lnTo>
                        <a:pt x="271" y="328"/>
                      </a:lnTo>
                      <a:lnTo>
                        <a:pt x="170" y="57"/>
                      </a:lnTo>
                      <a:lnTo>
                        <a:pt x="92" y="329"/>
                      </a:lnTo>
                      <a:lnTo>
                        <a:pt x="0" y="71"/>
                      </a:lnTo>
                    </a:path>
                  </a:pathLst>
                </a:custGeom>
                <a:solidFill>
                  <a:schemeClr val="accent1"/>
                </a:solidFill>
                <a:ln w="9525">
                  <a:noFill/>
                </a:ln>
              </p:spPr>
              <p:txBody>
                <a:bodyPr/>
                <a:p>
                  <a:endParaRPr lang="ru-RU" altLang="en-US"/>
                </a:p>
              </p:txBody>
            </p:sp>
          </p:grpSp>
          <p:grpSp>
            <p:nvGrpSpPr>
              <p:cNvPr id="147510" name="Группа 147509"/>
              <p:cNvGrpSpPr/>
              <p:nvPr/>
            </p:nvGrpSpPr>
            <p:grpSpPr>
              <a:xfrm>
                <a:off x="2500" y="3525"/>
                <a:ext cx="480" cy="681"/>
                <a:chOff x="2500" y="3525"/>
                <a:chExt cx="480" cy="681"/>
              </a:xfrm>
            </p:grpSpPr>
            <p:sp>
              <p:nvSpPr>
                <p:cNvPr id="147511" name="Скругленный прямоугольник 147510"/>
                <p:cNvSpPr/>
                <p:nvPr/>
              </p:nvSpPr>
              <p:spPr>
                <a:xfrm flipH="1">
                  <a:off x="2500" y="3525"/>
                  <a:ext cx="480" cy="681"/>
                </a:xfrm>
                <a:prstGeom prst="roundRect">
                  <a:avLst>
                    <a:gd name="adj" fmla="val 0"/>
                  </a:avLst>
                </a:prstGeom>
                <a:solidFill>
                  <a:schemeClr val="accent1"/>
                </a:solidFill>
                <a:ln w="9494" cap="flat" cmpd="sng">
                  <a:solidFill>
                    <a:srgbClr val="000000"/>
                  </a:solidFill>
                  <a:prstDash val="solid"/>
                  <a:headEnd type="none" w="med" len="med"/>
                  <a:tailEnd type="none" w="med" len="med"/>
                </a:ln>
              </p:spPr>
              <p:txBody>
                <a:bodyPr/>
                <a:p>
                  <a:endParaRPr lang="ru-RU" altLang="en-US"/>
                </a:p>
              </p:txBody>
            </p:sp>
            <p:sp>
              <p:nvSpPr>
                <p:cNvPr id="147512" name="Полилиния 147511"/>
                <p:cNvSpPr/>
                <p:nvPr/>
              </p:nvSpPr>
              <p:spPr>
                <a:xfrm>
                  <a:off x="2563" y="3736"/>
                  <a:ext cx="324" cy="329"/>
                </a:xfrm>
                <a:custGeom>
                  <a:avLst/>
                  <a:gdLst/>
                  <a:ahLst/>
                  <a:cxnLst/>
                  <a:pathLst>
                    <a:path w="324" h="329">
                      <a:moveTo>
                        <a:pt x="0" y="328"/>
                      </a:moveTo>
                      <a:lnTo>
                        <a:pt x="52" y="1"/>
                      </a:lnTo>
                      <a:lnTo>
                        <a:pt x="152" y="272"/>
                      </a:lnTo>
                      <a:lnTo>
                        <a:pt x="231" y="0"/>
                      </a:lnTo>
                      <a:lnTo>
                        <a:pt x="323" y="257"/>
                      </a:lnTo>
                    </a:path>
                  </a:pathLst>
                </a:custGeom>
                <a:solidFill>
                  <a:schemeClr val="accent1"/>
                </a:solidFill>
                <a:ln w="9525">
                  <a:noFill/>
                </a:ln>
              </p:spPr>
              <p:txBody>
                <a:bodyPr/>
                <a:p>
                  <a:endParaRPr lang="ru-RU" altLang="en-US"/>
                </a:p>
              </p:txBody>
            </p:sp>
          </p:grpSp>
          <p:grpSp>
            <p:nvGrpSpPr>
              <p:cNvPr id="147513" name="Группа 147512"/>
              <p:cNvGrpSpPr/>
              <p:nvPr/>
            </p:nvGrpSpPr>
            <p:grpSpPr>
              <a:xfrm>
                <a:off x="3703" y="3517"/>
                <a:ext cx="480" cy="680"/>
                <a:chOff x="3703" y="3517"/>
                <a:chExt cx="480" cy="680"/>
              </a:xfrm>
            </p:grpSpPr>
            <p:sp>
              <p:nvSpPr>
                <p:cNvPr id="147514" name="Скругленный прямоугольник 147513"/>
                <p:cNvSpPr/>
                <p:nvPr/>
              </p:nvSpPr>
              <p:spPr>
                <a:xfrm flipH="1">
                  <a:off x="3703" y="3517"/>
                  <a:ext cx="480" cy="680"/>
                </a:xfrm>
                <a:prstGeom prst="roundRect">
                  <a:avLst>
                    <a:gd name="adj" fmla="val 0"/>
                  </a:avLst>
                </a:prstGeom>
                <a:solidFill>
                  <a:schemeClr val="accent1"/>
                </a:solidFill>
                <a:ln w="9494" cap="flat" cmpd="sng">
                  <a:solidFill>
                    <a:srgbClr val="000000"/>
                  </a:solidFill>
                  <a:prstDash val="solid"/>
                  <a:headEnd type="none" w="med" len="med"/>
                  <a:tailEnd type="none" w="med" len="med"/>
                </a:ln>
              </p:spPr>
              <p:txBody>
                <a:bodyPr/>
                <a:p>
                  <a:endParaRPr lang="ru-RU" altLang="en-US"/>
                </a:p>
              </p:txBody>
            </p:sp>
            <p:sp>
              <p:nvSpPr>
                <p:cNvPr id="147515" name="Полилиния 147514"/>
                <p:cNvSpPr/>
                <p:nvPr/>
              </p:nvSpPr>
              <p:spPr>
                <a:xfrm>
                  <a:off x="3800" y="3715"/>
                  <a:ext cx="325" cy="327"/>
                </a:xfrm>
                <a:custGeom>
                  <a:avLst/>
                  <a:gdLst/>
                  <a:ahLst/>
                  <a:cxnLst/>
                  <a:pathLst>
                    <a:path w="325" h="327">
                      <a:moveTo>
                        <a:pt x="324" y="326"/>
                      </a:moveTo>
                      <a:lnTo>
                        <a:pt x="266" y="0"/>
                      </a:lnTo>
                      <a:lnTo>
                        <a:pt x="170" y="273"/>
                      </a:lnTo>
                      <a:lnTo>
                        <a:pt x="87" y="2"/>
                      </a:lnTo>
                      <a:lnTo>
                        <a:pt x="0" y="261"/>
                      </a:lnTo>
                    </a:path>
                  </a:pathLst>
                </a:custGeom>
                <a:solidFill>
                  <a:schemeClr val="accent1"/>
                </a:solidFill>
                <a:ln w="9525">
                  <a:noFill/>
                </a:ln>
              </p:spPr>
              <p:txBody>
                <a:bodyPr/>
                <a:p>
                  <a:endParaRPr lang="ru-RU" altLang="en-US"/>
                </a:p>
              </p:txBody>
            </p:sp>
          </p:grpSp>
        </p:grpSp>
        <p:sp>
          <p:nvSpPr>
            <p:cNvPr id="147516" name="Равнобедренный треугольник 147515"/>
            <p:cNvSpPr/>
            <p:nvPr/>
          </p:nvSpPr>
          <p:spPr>
            <a:xfrm>
              <a:off x="4765" y="4548"/>
              <a:ext cx="220" cy="212"/>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17" name="Равнобедренный треугольник 147516"/>
            <p:cNvSpPr/>
            <p:nvPr/>
          </p:nvSpPr>
          <p:spPr>
            <a:xfrm>
              <a:off x="4765" y="5078"/>
              <a:ext cx="220" cy="212"/>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18" name="Равнобедренный треугольник 147517"/>
            <p:cNvSpPr/>
            <p:nvPr/>
          </p:nvSpPr>
          <p:spPr>
            <a:xfrm>
              <a:off x="5203" y="5395"/>
              <a:ext cx="217" cy="213"/>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19" name="Равнобедренный треугольник 147518"/>
            <p:cNvSpPr/>
            <p:nvPr/>
          </p:nvSpPr>
          <p:spPr>
            <a:xfrm>
              <a:off x="6620" y="4655"/>
              <a:ext cx="218" cy="210"/>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20" name="Равнобедренный треугольник 147519"/>
            <p:cNvSpPr/>
            <p:nvPr/>
          </p:nvSpPr>
          <p:spPr>
            <a:xfrm>
              <a:off x="6185" y="4973"/>
              <a:ext cx="218" cy="210"/>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21" name="Равнобедренный треугольник 147520"/>
            <p:cNvSpPr/>
            <p:nvPr/>
          </p:nvSpPr>
          <p:spPr>
            <a:xfrm>
              <a:off x="6513" y="5395"/>
              <a:ext cx="217" cy="213"/>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22" name="Равнобедренный треугольник 147521"/>
            <p:cNvSpPr/>
            <p:nvPr/>
          </p:nvSpPr>
          <p:spPr>
            <a:xfrm>
              <a:off x="7493" y="4973"/>
              <a:ext cx="220" cy="210"/>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23" name="Равнобедренный треугольник 147522"/>
            <p:cNvSpPr/>
            <p:nvPr/>
          </p:nvSpPr>
          <p:spPr>
            <a:xfrm>
              <a:off x="7713" y="5395"/>
              <a:ext cx="217" cy="213"/>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24" name="Равнобедренный треугольник 147523"/>
            <p:cNvSpPr/>
            <p:nvPr/>
          </p:nvSpPr>
          <p:spPr>
            <a:xfrm>
              <a:off x="7820" y="4548"/>
              <a:ext cx="218" cy="212"/>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25" name="Равнобедренный треугольник 147524"/>
            <p:cNvSpPr/>
            <p:nvPr/>
          </p:nvSpPr>
          <p:spPr>
            <a:xfrm>
              <a:off x="9020" y="4548"/>
              <a:ext cx="218" cy="212"/>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26" name="Равнобедренный треугольник 147525"/>
            <p:cNvSpPr/>
            <p:nvPr/>
          </p:nvSpPr>
          <p:spPr>
            <a:xfrm>
              <a:off x="9130" y="5078"/>
              <a:ext cx="218" cy="212"/>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27" name="Равнобедренный треугольник 147526"/>
            <p:cNvSpPr/>
            <p:nvPr/>
          </p:nvSpPr>
          <p:spPr>
            <a:xfrm>
              <a:off x="9565" y="5290"/>
              <a:ext cx="220" cy="213"/>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28" name="Равнобедренный треугольник 147527"/>
            <p:cNvSpPr/>
            <p:nvPr/>
          </p:nvSpPr>
          <p:spPr>
            <a:xfrm>
              <a:off x="10985" y="4655"/>
              <a:ext cx="218" cy="210"/>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29" name="Равнобедренный треугольник 147528"/>
            <p:cNvSpPr/>
            <p:nvPr/>
          </p:nvSpPr>
          <p:spPr>
            <a:xfrm>
              <a:off x="10658" y="5078"/>
              <a:ext cx="217" cy="212"/>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30" name="Равнобедренный треугольник 147529"/>
            <p:cNvSpPr/>
            <p:nvPr/>
          </p:nvSpPr>
          <p:spPr>
            <a:xfrm>
              <a:off x="10875" y="5503"/>
              <a:ext cx="218" cy="210"/>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31" name="Равнобедренный треугольник 147530"/>
            <p:cNvSpPr/>
            <p:nvPr/>
          </p:nvSpPr>
          <p:spPr>
            <a:xfrm>
              <a:off x="11858" y="4655"/>
              <a:ext cx="217" cy="210"/>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32" name="Равнобедренный треугольник 147531"/>
            <p:cNvSpPr/>
            <p:nvPr/>
          </p:nvSpPr>
          <p:spPr>
            <a:xfrm>
              <a:off x="12075" y="4973"/>
              <a:ext cx="218" cy="210"/>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33" name="Равнобедренный треугольник 147532"/>
            <p:cNvSpPr/>
            <p:nvPr/>
          </p:nvSpPr>
          <p:spPr>
            <a:xfrm>
              <a:off x="12075" y="5395"/>
              <a:ext cx="218" cy="213"/>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34" name="Равнобедренный треугольник 147533"/>
            <p:cNvSpPr/>
            <p:nvPr/>
          </p:nvSpPr>
          <p:spPr>
            <a:xfrm>
              <a:off x="11965" y="6878"/>
              <a:ext cx="220" cy="212"/>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35" name="Равнобедренный треугольник 147534"/>
            <p:cNvSpPr/>
            <p:nvPr/>
          </p:nvSpPr>
          <p:spPr>
            <a:xfrm>
              <a:off x="12403" y="7303"/>
              <a:ext cx="217" cy="210"/>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36" name="Равнобедренный треугольник 147535"/>
            <p:cNvSpPr/>
            <p:nvPr/>
          </p:nvSpPr>
          <p:spPr>
            <a:xfrm>
              <a:off x="11965" y="7830"/>
              <a:ext cx="220" cy="213"/>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37" name="Равнобедренный треугольник 147536"/>
            <p:cNvSpPr/>
            <p:nvPr/>
          </p:nvSpPr>
          <p:spPr>
            <a:xfrm>
              <a:off x="10548" y="7090"/>
              <a:ext cx="217" cy="213"/>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38" name="Равнобедренный треугольник 147537"/>
            <p:cNvSpPr/>
            <p:nvPr/>
          </p:nvSpPr>
          <p:spPr>
            <a:xfrm>
              <a:off x="11093" y="7408"/>
              <a:ext cx="220" cy="212"/>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39" name="Равнобедренный треугольник 147538"/>
            <p:cNvSpPr/>
            <p:nvPr/>
          </p:nvSpPr>
          <p:spPr>
            <a:xfrm>
              <a:off x="11093" y="7830"/>
              <a:ext cx="220" cy="213"/>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40" name="Равнобедренный треугольник 147539"/>
            <p:cNvSpPr/>
            <p:nvPr/>
          </p:nvSpPr>
          <p:spPr>
            <a:xfrm>
              <a:off x="9565" y="7513"/>
              <a:ext cx="220" cy="212"/>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41" name="Равнобедренный треугольник 147540"/>
            <p:cNvSpPr/>
            <p:nvPr/>
          </p:nvSpPr>
          <p:spPr>
            <a:xfrm>
              <a:off x="9458" y="6983"/>
              <a:ext cx="217" cy="212"/>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42" name="Равнобедренный треугольник 147541"/>
            <p:cNvSpPr/>
            <p:nvPr/>
          </p:nvSpPr>
          <p:spPr>
            <a:xfrm>
              <a:off x="9565" y="7938"/>
              <a:ext cx="220" cy="210"/>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43" name="Равнобедренный треугольник 147542"/>
            <p:cNvSpPr/>
            <p:nvPr/>
          </p:nvSpPr>
          <p:spPr>
            <a:xfrm>
              <a:off x="7930" y="6983"/>
              <a:ext cx="218" cy="212"/>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44" name="Равнобедренный треугольник 147543"/>
            <p:cNvSpPr/>
            <p:nvPr/>
          </p:nvSpPr>
          <p:spPr>
            <a:xfrm>
              <a:off x="7493" y="6983"/>
              <a:ext cx="220" cy="212"/>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45" name="Равнобедренный треугольник 147544"/>
            <p:cNvSpPr/>
            <p:nvPr/>
          </p:nvSpPr>
          <p:spPr>
            <a:xfrm>
              <a:off x="7713" y="7513"/>
              <a:ext cx="217" cy="212"/>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46" name="Равнобедренный треугольник 147545"/>
            <p:cNvSpPr/>
            <p:nvPr/>
          </p:nvSpPr>
          <p:spPr>
            <a:xfrm>
              <a:off x="6620" y="8043"/>
              <a:ext cx="218" cy="212"/>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47" name="Равнобедренный треугольник 147546"/>
            <p:cNvSpPr/>
            <p:nvPr/>
          </p:nvSpPr>
          <p:spPr>
            <a:xfrm>
              <a:off x="6293" y="7620"/>
              <a:ext cx="220" cy="210"/>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48" name="Равнобедренный треугольник 147547"/>
            <p:cNvSpPr/>
            <p:nvPr/>
          </p:nvSpPr>
          <p:spPr>
            <a:xfrm>
              <a:off x="6513" y="6983"/>
              <a:ext cx="217" cy="212"/>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49" name="Равнобедренный треугольник 147548"/>
            <p:cNvSpPr/>
            <p:nvPr/>
          </p:nvSpPr>
          <p:spPr>
            <a:xfrm>
              <a:off x="5313" y="7090"/>
              <a:ext cx="217" cy="213"/>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50" name="Равнобедренный треугольник 147549"/>
            <p:cNvSpPr/>
            <p:nvPr/>
          </p:nvSpPr>
          <p:spPr>
            <a:xfrm>
              <a:off x="4875" y="7303"/>
              <a:ext cx="218" cy="210"/>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sp>
          <p:nvSpPr>
            <p:cNvPr id="147551" name="Равнобедренный треугольник 147550"/>
            <p:cNvSpPr/>
            <p:nvPr/>
          </p:nvSpPr>
          <p:spPr>
            <a:xfrm>
              <a:off x="4985" y="7938"/>
              <a:ext cx="218" cy="210"/>
            </a:xfrm>
            <a:prstGeom prst="triangle">
              <a:avLst>
                <a:gd name="adj" fmla="val 50000"/>
              </a:avLst>
            </a:prstGeom>
            <a:solidFill>
              <a:schemeClr val="bg1"/>
            </a:solidFill>
            <a:ln w="9525" cap="flat" cmpd="sng">
              <a:solidFill>
                <a:schemeClr val="tx1"/>
              </a:solidFill>
              <a:prstDash val="solid"/>
              <a:miter/>
              <a:headEnd type="none" w="med" len="med"/>
              <a:tailEnd type="none" w="med" len="med"/>
            </a:ln>
          </p:spPr>
          <p:txBody>
            <a:bodyPr/>
            <a:p>
              <a:endParaRPr lang="ru-RU" altLang="en-US"/>
            </a:p>
          </p:txBody>
        </p:sp>
      </p:grpSp>
      <p:sp>
        <p:nvSpPr>
          <p:cNvPr id="5" name="Замещающее содержимое 4"/>
          <p:cNvSpPr>
            <a:spLocks noGrp="1"/>
          </p:cNvSpPr>
          <p:nvPr>
            <p:ph idx="1"/>
          </p:nvPr>
        </p:nvSpPr>
        <p:spPr>
          <a:xfrm>
            <a:off x="0" y="4897755"/>
            <a:ext cx="12007850" cy="1623695"/>
          </a:xfrm>
        </p:spPr>
        <p:txBody>
          <a:bodyPr>
            <a:noAutofit/>
          </a:bodyPr>
          <a:p>
            <a:pPr marL="457200" indent="-457200">
              <a:buFont typeface="Arial" panose="020B0604020202020204" pitchFamily="34" charset="0"/>
              <a:buChar char="•"/>
            </a:pPr>
            <a:r>
              <a:rPr lang="ru-RU" altLang="en-US" sz="2400"/>
              <a:t>Производятся переодические (не обязательно ежегодные) обследования участков, расположенных в зоне потенциального воздействия и в контрольной области (лучше несколько сайтов каждого типа).</a:t>
            </a:r>
            <a:endParaRPr lang="ru-RU" altLang="en-US" sz="2400"/>
          </a:p>
          <a:p>
            <a:pPr marL="457200" indent="-457200">
              <a:buFont typeface="Arial" panose="020B0604020202020204" pitchFamily="34" charset="0"/>
              <a:buChar char="•"/>
            </a:pPr>
            <a:r>
              <a:rPr lang="ru-RU" altLang="en-US" sz="2400"/>
              <a:t>При обнаружении воздействий начинаются более подробные наблюдения.</a:t>
            </a:r>
            <a:endParaRPr lang="ru-RU" altLang="en-US" sz="2400"/>
          </a:p>
        </p:txBody>
      </p:sp>
      <p:sp>
        <p:nvSpPr>
          <p:cNvPr id="6" name="Заголовок 1"/>
          <p:cNvSpPr>
            <a:spLocks noGrp="1"/>
          </p:cNvSpPr>
          <p:nvPr/>
        </p:nvSpPr>
        <p:spPr>
          <a:xfrm>
            <a:off x="0" y="1882775"/>
            <a:ext cx="4127500" cy="2153285"/>
          </a:xfrm>
          <a:prstGeom prst="rect">
            <a:avLst/>
          </a:prstGeom>
        </p:spPr>
        <p:txBody>
          <a:bodyPr vert="horz" lIns="91440" tIns="45720" rIns="91440" bIns="45720" rtlCol="0" anchor="ctr" anchorCtr="0"/>
          <a:lstStyle>
            <a:lvl1pPr algn="l" defTabSz="914400" rtl="0" eaLnBrk="1" latinLnBrk="0" hangingPunct="1">
              <a:lnSpc>
                <a:spcPct val="90000"/>
              </a:lnSpc>
              <a:spcBef>
                <a:spcPct val="0"/>
              </a:spcBef>
              <a:buNone/>
              <a:defRPr sz="4400" b="1" kern="1200">
                <a:solidFill>
                  <a:schemeClr val="tx1"/>
                </a:solidFill>
                <a:effectLst/>
                <a:latin typeface="Calibri Light" panose="020F0302020204030204" pitchFamily="34" charset="0"/>
                <a:ea typeface="+mj-ea"/>
                <a:cs typeface="+mj-cs"/>
              </a:defRPr>
            </a:lvl1pPr>
          </a:lstStyle>
          <a:p>
            <a:r>
              <a:rPr lang="ru-RU" altLang="en-US" sz="3200"/>
              <a:t>Менее дорогая </a:t>
            </a:r>
            <a:endParaRPr lang="ru-RU" altLang="en-US" sz="3200"/>
          </a:p>
          <a:p>
            <a:r>
              <a:rPr lang="ru-RU" altLang="en-US" sz="3200"/>
              <a:t>схема («спящий мониторинг»), </a:t>
            </a:r>
            <a:endParaRPr lang="ru-RU" altLang="en-US" sz="3200"/>
          </a:p>
          <a:p>
            <a:r>
              <a:rPr lang="ru-RU" altLang="en-US" sz="3200"/>
              <a:t>позволяющая отследить воздействия </a:t>
            </a:r>
            <a:endParaRPr lang="ru-RU" altLang="en-US" sz="32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normAutofit fontScale="90000"/>
          </a:bodyPr>
          <a:p>
            <a:r>
              <a:rPr lang="ru-RU" altLang="en-US"/>
              <a:t>На каком расстоянии друг от друга должны находиться точки наблюдения?</a:t>
            </a:r>
            <a:endParaRPr lang="ru-RU" altLang="en-US"/>
          </a:p>
        </p:txBody>
      </p:sp>
      <p:sp>
        <p:nvSpPr>
          <p:cNvPr id="4" name="Замещающий текст 3"/>
          <p:cNvSpPr>
            <a:spLocks noGrp="1"/>
          </p:cNvSpPr>
          <p:nvPr>
            <p:ph type="body" idx="1"/>
          </p:nvPr>
        </p:nvSpPr>
        <p:spPr/>
        <p:txBody>
          <a:bodyPr/>
          <a:p>
            <a:endParaRPr lang="ru-RU"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740410" y="2541905"/>
            <a:ext cx="9843135" cy="811530"/>
          </a:xfrm>
        </p:spPr>
        <p:txBody>
          <a:bodyPr/>
          <a:p>
            <a:r>
              <a:rPr lang="ru-RU" altLang="en-US"/>
              <a:t>Немного теории...</a:t>
            </a:r>
            <a:endParaRPr lang="ru-RU" altLang="en-US"/>
          </a:p>
        </p:txBody>
      </p:sp>
      <p:sp>
        <p:nvSpPr>
          <p:cNvPr id="3" name="Замещающий текст 2"/>
          <p:cNvSpPr>
            <a:spLocks noGrp="1"/>
          </p:cNvSpPr>
          <p:nvPr>
            <p:ph type="body" idx="1"/>
          </p:nvPr>
        </p:nvSpPr>
        <p:spPr/>
        <p:txBody>
          <a:bodyPr/>
          <a:p>
            <a:endParaRPr lang="ru-RU"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Замещающее содержимое 3"/>
          <p:cNvPicPr>
            <a:picLocks noChangeAspect="1"/>
          </p:cNvPicPr>
          <p:nvPr>
            <p:ph sz="quarter" idx="13"/>
          </p:nvPr>
        </p:nvPicPr>
        <p:blipFill>
          <a:blip r:embed="rId1"/>
          <a:srcRect l="11412" t="15536" r="33209" b="7859"/>
          <a:stretch>
            <a:fillRect/>
          </a:stretch>
        </p:blipFill>
        <p:spPr>
          <a:xfrm>
            <a:off x="5248910" y="1431925"/>
            <a:ext cx="6691630" cy="5207000"/>
          </a:xfrm>
          <a:prstGeom prst="rect">
            <a:avLst/>
          </a:prstGeom>
          <a:ln>
            <a:solidFill>
              <a:schemeClr val="accent1"/>
            </a:solidFill>
          </a:ln>
        </p:spPr>
      </p:pic>
      <p:sp>
        <p:nvSpPr>
          <p:cNvPr id="36866" name="Заголовок 36865"/>
          <p:cNvSpPr>
            <a:spLocks noGrp="1"/>
          </p:cNvSpPr>
          <p:nvPr>
            <p:ph type="title"/>
          </p:nvPr>
        </p:nvSpPr>
        <p:spPr>
          <a:xfrm>
            <a:off x="61595" y="0"/>
            <a:ext cx="10606405" cy="1773555"/>
          </a:xfrm>
        </p:spPr>
        <p:txBody>
          <a:bodyPr anchor="ctr" anchorCtr="0">
            <a:normAutofit/>
          </a:bodyPr>
          <a:p>
            <a:r>
              <a:rPr sz="3600"/>
              <a:t>Иерархическая схема действия факторов, регулирующих </a:t>
            </a:r>
            <a:r>
              <a:rPr lang="ru-RU" sz="3600"/>
              <a:t>изменения</a:t>
            </a:r>
            <a:r>
              <a:rPr lang="ru-RU" sz="3600"/>
              <a:t> в морских сообществах</a:t>
            </a:r>
            <a:br>
              <a:rPr sz="3600"/>
            </a:br>
            <a:r>
              <a:rPr sz="2800"/>
              <a:t>(</a:t>
            </a:r>
            <a:r>
              <a:rPr lang="en-US" altLang="x-none" sz="2800" err="1"/>
              <a:t>Zajac</a:t>
            </a:r>
            <a:r>
              <a:rPr lang="en-US" altLang="x-none" sz="2800"/>
              <a:t> et al, 1998)</a:t>
            </a:r>
            <a:endParaRPr sz="2800"/>
          </a:p>
        </p:txBody>
      </p:sp>
      <p:pic>
        <p:nvPicPr>
          <p:cNvPr id="36870" name="Изображение 36869"/>
          <p:cNvPicPr>
            <a:picLocks noChangeAspect="1"/>
          </p:cNvPicPr>
          <p:nvPr/>
        </p:nvPicPr>
        <p:blipFill>
          <a:blip r:embed="rId2"/>
          <a:stretch>
            <a:fillRect/>
          </a:stretch>
        </p:blipFill>
        <p:spPr>
          <a:xfrm>
            <a:off x="61595" y="1960563"/>
            <a:ext cx="4784725" cy="4897437"/>
          </a:xfrm>
          <a:prstGeom prst="rect">
            <a:avLst/>
          </a:prstGeom>
          <a:noFill/>
          <a:ln w="9525">
            <a:noFill/>
          </a:ln>
        </p:spPr>
      </p:pic>
      <p:sp>
        <p:nvSpPr>
          <p:cNvPr id="36871" name="Прямоугольная выноска 36870"/>
          <p:cNvSpPr/>
          <p:nvPr/>
        </p:nvSpPr>
        <p:spPr>
          <a:xfrm>
            <a:off x="4273233" y="1844675"/>
            <a:ext cx="4932362" cy="1008063"/>
          </a:xfrm>
          <a:prstGeom prst="wedgeRectCallout">
            <a:avLst>
              <a:gd name="adj1" fmla="val -45880"/>
              <a:gd name="adj2" fmla="val 70000"/>
            </a:avLst>
          </a:prstGeom>
          <a:solidFill>
            <a:schemeClr val="accent1"/>
          </a:solidFill>
          <a:ln w="9525" cap="flat" cmpd="sng">
            <a:solidFill>
              <a:schemeClr val="tx1"/>
            </a:solidFill>
            <a:prstDash val="solid"/>
            <a:miter/>
            <a:headEnd type="none" w="med" len="med"/>
            <a:tailEnd type="none" w="med" len="med"/>
          </a:ln>
        </p:spPr>
        <p:txBody>
          <a:bodyPr/>
          <a:p>
            <a:pPr algn="ctr"/>
            <a:r>
              <a:rPr lang="ru-RU" b="1"/>
              <a:t>Параметры среды:</a:t>
            </a:r>
            <a:r>
              <a:rPr lang="ru-RU"/>
              <a:t> </a:t>
            </a:r>
            <a:r>
              <a:t>Температура, Соленость, Гидродинамика</a:t>
            </a:r>
            <a:r>
              <a:rPr lang="en-US" altLang="x-none"/>
              <a:t>,</a:t>
            </a:r>
            <a:r>
              <a:t> </a:t>
            </a:r>
            <a:r>
              <a:rPr lang="en-US" altLang="x-none"/>
              <a:t>etc.</a:t>
            </a:r>
            <a:endParaRPr lang="en-US" altLang="x-none"/>
          </a:p>
        </p:txBody>
      </p:sp>
      <p:sp>
        <p:nvSpPr>
          <p:cNvPr id="36872" name="Скругленная прямоугольная выноска 36871"/>
          <p:cNvSpPr/>
          <p:nvPr/>
        </p:nvSpPr>
        <p:spPr>
          <a:xfrm>
            <a:off x="3912870" y="3235960"/>
            <a:ext cx="5292725" cy="1056640"/>
          </a:xfrm>
          <a:prstGeom prst="wedgeRoundRectCallout">
            <a:avLst>
              <a:gd name="adj1" fmla="val -43750"/>
              <a:gd name="adj2" fmla="val 70000"/>
              <a:gd name="adj3" fmla="val 16667"/>
            </a:avLst>
          </a:prstGeom>
          <a:solidFill>
            <a:schemeClr val="accent1"/>
          </a:solidFill>
          <a:ln w="9525" cap="flat" cmpd="sng">
            <a:solidFill>
              <a:schemeClr val="tx1"/>
            </a:solidFill>
            <a:prstDash val="solid"/>
            <a:miter/>
            <a:headEnd type="none" w="med" len="med"/>
            <a:tailEnd type="none" w="med" len="med"/>
          </a:ln>
        </p:spPr>
        <p:txBody>
          <a:bodyPr/>
          <a:p>
            <a:pPr algn="ctr"/>
            <a:r>
              <a:rPr lang="ru-RU" b="1"/>
              <a:t>Популяционные параметры:</a:t>
            </a:r>
            <a:r>
              <a:rPr lang="ru-RU"/>
              <a:t> </a:t>
            </a:r>
            <a:r>
              <a:t>Скорость роста популяции, Тип развития, Подвижность взрослых особей и </a:t>
            </a:r>
            <a:r>
              <a:rPr err="1"/>
              <a:t>ювенилов</a:t>
            </a:r>
            <a:r>
              <a:t>, Плодовитость </a:t>
            </a:r>
            <a:r>
              <a:rPr lang="en-US" altLang="x-none"/>
              <a:t>,</a:t>
            </a:r>
            <a:r>
              <a:t> </a:t>
            </a:r>
            <a:r>
              <a:rPr lang="en-US" altLang="x-none"/>
              <a:t>etc.</a:t>
            </a:r>
            <a:r>
              <a:t> </a:t>
            </a:r>
          </a:p>
        </p:txBody>
      </p:sp>
      <p:sp>
        <p:nvSpPr>
          <p:cNvPr id="36873" name="Выноска-облако 36872"/>
          <p:cNvSpPr/>
          <p:nvPr/>
        </p:nvSpPr>
        <p:spPr>
          <a:xfrm>
            <a:off x="3696970" y="4437063"/>
            <a:ext cx="5508625" cy="1368425"/>
          </a:xfrm>
          <a:prstGeom prst="cloudCallout">
            <a:avLst>
              <a:gd name="adj1" fmla="val -44292"/>
              <a:gd name="adj2" fmla="val 51046"/>
            </a:avLst>
          </a:prstGeom>
          <a:solidFill>
            <a:schemeClr val="accent1"/>
          </a:solidFill>
          <a:ln w="9525" cap="flat" cmpd="sng">
            <a:solidFill>
              <a:schemeClr val="tx1"/>
            </a:solidFill>
            <a:prstDash val="solid"/>
            <a:headEnd type="none" w="med" len="med"/>
            <a:tailEnd type="none" w="med" len="med"/>
          </a:ln>
        </p:spPr>
        <p:txBody>
          <a:bodyPr/>
          <a:p>
            <a:pPr algn="ctr"/>
            <a:r>
              <a:rPr b="1"/>
              <a:t>Межвидовые</a:t>
            </a:r>
            <a:r>
              <a:rPr lang="ru-RU" b="1"/>
              <a:t> и внутривидовые </a:t>
            </a:r>
            <a:r>
              <a:rPr b="1"/>
              <a:t> взаимоотношения</a:t>
            </a:r>
            <a:r>
              <a:rPr lang="ru-RU" b="1"/>
              <a:t>:</a:t>
            </a:r>
            <a:r>
              <a:t>  </a:t>
            </a:r>
            <a:r>
              <a:rPr lang="ru-RU"/>
              <a:t>Аменсализм</a:t>
            </a:r>
            <a:r>
              <a:t>,</a:t>
            </a:r>
            <a:r>
              <a:rPr lang="ru-RU"/>
              <a:t> Конкуренция,</a:t>
            </a:r>
            <a:r>
              <a:rPr lang="en-US"/>
              <a:t> </a:t>
            </a:r>
            <a:r>
              <a:t> Хищничество</a:t>
            </a:r>
            <a:r>
              <a:rPr lang="en-US" altLang="x-none"/>
              <a:t>,</a:t>
            </a:r>
            <a:r>
              <a:t> </a:t>
            </a:r>
            <a:r>
              <a:rPr lang="en-US" altLang="x-none"/>
              <a:t>etc.</a:t>
            </a:r>
            <a:endParaRPr lang="en-US" altLang="x-non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871"/>
                                        </p:tgtEl>
                                        <p:attrNameLst>
                                          <p:attrName>style.visibility</p:attrName>
                                        </p:attrNameLst>
                                      </p:cBhvr>
                                      <p:to>
                                        <p:strVal val="visible"/>
                                      </p:to>
                                    </p:set>
                                    <p:animEffect transition="in" filter="wipe(down)">
                                      <p:cBhvr>
                                        <p:cTn id="7" dur="500"/>
                                        <p:tgtEl>
                                          <p:spTgt spid="368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872"/>
                                        </p:tgtEl>
                                        <p:attrNameLst>
                                          <p:attrName>style.visibility</p:attrName>
                                        </p:attrNameLst>
                                      </p:cBhvr>
                                      <p:to>
                                        <p:strVal val="visible"/>
                                      </p:to>
                                    </p:set>
                                    <p:animEffect transition="in" filter="wipe(down)">
                                      <p:cBhvr>
                                        <p:cTn id="12" dur="500"/>
                                        <p:tgtEl>
                                          <p:spTgt spid="368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6873"/>
                                        </p:tgtEl>
                                        <p:attrNameLst>
                                          <p:attrName>style.visibility</p:attrName>
                                        </p:attrNameLst>
                                      </p:cBhvr>
                                      <p:to>
                                        <p:strVal val="visible"/>
                                      </p:to>
                                    </p:set>
                                    <p:animEffect transition="in" filter="wipe(down)">
                                      <p:cBhvr>
                                        <p:cTn id="17" dur="500"/>
                                        <p:tgtEl>
                                          <p:spTgt spid="368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1" grpId="0" bldLvl="0" animBg="1"/>
      <p:bldP spid="36872" grpId="0" bldLvl="0" animBg="1"/>
      <p:bldP spid="36873"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916" name="Изображение 38915"/>
          <p:cNvPicPr>
            <a:picLocks noChangeAspect="1"/>
          </p:cNvPicPr>
          <p:nvPr/>
        </p:nvPicPr>
        <p:blipFill>
          <a:blip r:embed="rId1"/>
          <a:stretch>
            <a:fillRect/>
          </a:stretch>
        </p:blipFill>
        <p:spPr>
          <a:xfrm>
            <a:off x="2103120" y="852805"/>
            <a:ext cx="6766560" cy="5847080"/>
          </a:xfrm>
          <a:prstGeom prst="rect">
            <a:avLst/>
          </a:prstGeom>
          <a:noFill/>
          <a:ln w="9525">
            <a:noFill/>
          </a:ln>
        </p:spPr>
      </p:pic>
      <p:sp>
        <p:nvSpPr>
          <p:cNvPr id="38917" name="Прямоугольник 38916"/>
          <p:cNvSpPr/>
          <p:nvPr/>
        </p:nvSpPr>
        <p:spPr>
          <a:xfrm>
            <a:off x="0" y="0"/>
            <a:ext cx="11368405" cy="1021715"/>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u="none" kern="1200" baseline="0">
                <a:solidFill>
                  <a:schemeClr val="tx2"/>
                </a:solidFill>
                <a:latin typeface="Arial" panose="020B0604020202020204" pitchFamily="34" charset="0"/>
              </a:defRPr>
            </a:lvl1pPr>
          </a:lstStyle>
          <a:p>
            <a:pPr lvl="0"/>
            <a:r>
              <a:rPr sz="3200" err="1"/>
              <a:t>Пространственная</a:t>
            </a:r>
            <a:r>
              <a:rPr sz="3200"/>
              <a:t> схема действия факторов</a:t>
            </a:r>
            <a:r>
              <a:rPr lang="ru-RU" sz="3200"/>
              <a:t> </a:t>
            </a:r>
            <a:r>
              <a:rPr sz="2400"/>
              <a:t>(</a:t>
            </a:r>
            <a:r>
              <a:rPr lang="en-US" altLang="x-none" sz="2400" err="1"/>
              <a:t>Zajac</a:t>
            </a:r>
            <a:r>
              <a:rPr lang="en-US" altLang="x-none" sz="2400"/>
              <a:t> et al, 1998)</a:t>
            </a:r>
            <a:endParaRPr lang="en-US" altLang="x-none"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Замещающее содержимое 3"/>
          <p:cNvPicPr>
            <a:picLocks noChangeAspect="1"/>
          </p:cNvPicPr>
          <p:nvPr>
            <p:ph sz="quarter" idx="13"/>
          </p:nvPr>
        </p:nvPicPr>
        <p:blipFill>
          <a:blip r:embed="rId1"/>
          <a:srcRect l="10384" t="20288" r="32284" b="9321"/>
          <a:stretch>
            <a:fillRect/>
          </a:stretch>
        </p:blipFill>
        <p:spPr>
          <a:xfrm>
            <a:off x="1558290" y="1449070"/>
            <a:ext cx="7621905" cy="5264150"/>
          </a:xfrm>
          <a:prstGeom prst="rect">
            <a:avLst/>
          </a:prstGeom>
          <a:ln>
            <a:solidFill>
              <a:schemeClr val="accent1"/>
            </a:solidFill>
          </a:ln>
        </p:spPr>
      </p:pic>
      <p:sp>
        <p:nvSpPr>
          <p:cNvPr id="36866" name="Заголовок 36865"/>
          <p:cNvSpPr>
            <a:spLocks noGrp="1"/>
          </p:cNvSpPr>
          <p:nvPr>
            <p:ph type="title"/>
          </p:nvPr>
        </p:nvSpPr>
        <p:spPr>
          <a:xfrm>
            <a:off x="71120" y="0"/>
            <a:ext cx="10596880" cy="1275715"/>
          </a:xfrm>
        </p:spPr>
        <p:txBody>
          <a:bodyPr anchor="ctr" anchorCtr="0">
            <a:normAutofit/>
          </a:bodyPr>
          <a:p>
            <a:r>
              <a:rPr lang="ru-RU" sz="3600"/>
              <a:t>Пространственные и временные масштабы экзогенных воздействий </a:t>
            </a:r>
            <a:r>
              <a:rPr sz="2800"/>
              <a:t>(</a:t>
            </a:r>
            <a:r>
              <a:rPr lang="en-US" altLang="x-none" sz="2800" err="1"/>
              <a:t>Zajac</a:t>
            </a:r>
            <a:r>
              <a:rPr lang="en-US" altLang="x-none" sz="2800"/>
              <a:t> et al, 1998)</a:t>
            </a:r>
            <a:endParaRPr sz="28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Заголовок 36865"/>
          <p:cNvSpPr>
            <a:spLocks noGrp="1"/>
          </p:cNvSpPr>
          <p:nvPr>
            <p:ph type="title"/>
          </p:nvPr>
        </p:nvSpPr>
        <p:spPr>
          <a:xfrm>
            <a:off x="708660" y="103505"/>
            <a:ext cx="10515600" cy="1325563"/>
          </a:xfrm>
        </p:spPr>
        <p:txBody>
          <a:bodyPr anchor="ctr" anchorCtr="0">
            <a:normAutofit/>
          </a:bodyPr>
          <a:p>
            <a:r>
              <a:rPr lang="ru-RU" sz="3600"/>
              <a:t>Пространственные и временные масштабы экзогенных воздействий </a:t>
            </a:r>
            <a:r>
              <a:rPr sz="2800"/>
              <a:t>(</a:t>
            </a:r>
            <a:r>
              <a:rPr lang="en-US" altLang="x-none" sz="2800" err="1"/>
              <a:t>Zajac</a:t>
            </a:r>
            <a:r>
              <a:rPr lang="en-US" altLang="x-none" sz="2800"/>
              <a:t> et al, 1998)</a:t>
            </a:r>
            <a:endParaRPr sz="2800"/>
          </a:p>
        </p:txBody>
      </p:sp>
      <p:pic>
        <p:nvPicPr>
          <p:cNvPr id="6" name="Замещающее содержимое 5"/>
          <p:cNvPicPr>
            <a:picLocks noChangeAspect="1"/>
          </p:cNvPicPr>
          <p:nvPr>
            <p:ph idx="1"/>
          </p:nvPr>
        </p:nvPicPr>
        <p:blipFill>
          <a:blip r:embed="rId1"/>
          <a:srcRect l="11033" t="19145" r="32967" b="10740"/>
          <a:stretch>
            <a:fillRect/>
          </a:stretch>
        </p:blipFill>
        <p:spPr>
          <a:xfrm>
            <a:off x="1611630" y="1429385"/>
            <a:ext cx="7507605" cy="5288915"/>
          </a:xfrm>
          <a:prstGeom prst="rect">
            <a:avLst/>
          </a:prstGeom>
          <a:ln>
            <a:solidFill>
              <a:schemeClr val="accent1"/>
            </a:solid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2" name="Заголовок 32771"/>
          <p:cNvSpPr>
            <a:spLocks noGrp="1"/>
          </p:cNvSpPr>
          <p:nvPr>
            <p:ph type="title"/>
          </p:nvPr>
        </p:nvSpPr>
        <p:spPr>
          <a:xfrm>
            <a:off x="1981200" y="144463"/>
            <a:ext cx="8229600" cy="981075"/>
          </a:xfrm>
        </p:spPr>
        <p:txBody>
          <a:bodyPr anchor="ctr" anchorCtr="0"/>
          <a:p>
            <a:r>
              <a:t>Следствия </a:t>
            </a:r>
            <a:r>
              <a:rPr lang="ru-RU"/>
              <a:t>из иерархической </a:t>
            </a:r>
            <a:r>
              <a:t>модели</a:t>
            </a:r>
          </a:p>
        </p:txBody>
      </p:sp>
      <p:sp>
        <p:nvSpPr>
          <p:cNvPr id="32776" name="Текстовое поле 32775"/>
          <p:cNvSpPr txBox="1"/>
          <p:nvPr/>
        </p:nvSpPr>
        <p:spPr>
          <a:xfrm>
            <a:off x="463550" y="1628775"/>
            <a:ext cx="11400790" cy="4338320"/>
          </a:xfrm>
          <a:prstGeom prst="rect">
            <a:avLst/>
          </a:prstGeom>
          <a:noFill/>
          <a:ln w="9525">
            <a:noFill/>
          </a:ln>
        </p:spPr>
        <p:txBody>
          <a:bodyPr wrap="square">
            <a:spAutoFit/>
          </a:bodyPr>
          <a:p>
            <a:pPr marL="342900" indent="-342900">
              <a:spcBef>
                <a:spcPct val="50000"/>
              </a:spcBef>
              <a:buAutoNum type="arabicPeriod"/>
            </a:pPr>
            <a:r>
              <a:rPr sz="2400"/>
              <a:t>Влияния факторов разного уровня сопряжено с пространственными масштабами изменений</a:t>
            </a:r>
            <a:r>
              <a:rPr lang="ru-RU" sz="2400"/>
              <a:t> (есть факторы, которые вызывают крупномасштабные изменения, есть факторы действующие только локально)</a:t>
            </a:r>
            <a:r>
              <a:rPr sz="2400"/>
              <a:t>.</a:t>
            </a:r>
            <a:endParaRPr sz="2400"/>
          </a:p>
          <a:p>
            <a:pPr marL="342900" indent="-342900">
              <a:spcBef>
                <a:spcPct val="50000"/>
              </a:spcBef>
              <a:buAutoNum type="arabicPeriod"/>
            </a:pPr>
            <a:r>
              <a:rPr sz="2400"/>
              <a:t>Наблюдение </a:t>
            </a:r>
            <a:r>
              <a:rPr lang="ru-RU" sz="2400"/>
              <a:t>близко расположенных </a:t>
            </a:r>
            <a:r>
              <a:rPr sz="2400"/>
              <a:t>точек </a:t>
            </a:r>
            <a:r>
              <a:rPr sz="2400" b="1"/>
              <a:t>не позволяет</a:t>
            </a:r>
            <a:r>
              <a:rPr sz="2400"/>
              <a:t> отделить влияние факторов низких уровней от факторов высоких уровней.</a:t>
            </a:r>
            <a:endParaRPr lang="en-US" altLang="x-none" sz="2400"/>
          </a:p>
          <a:p>
            <a:pPr marL="342900" indent="-342900">
              <a:spcBef>
                <a:spcPct val="50000"/>
              </a:spcBef>
              <a:buAutoNum type="arabicPeriod"/>
            </a:pPr>
            <a:r>
              <a:rPr sz="2400"/>
              <a:t>Изменения, вызванные влияниями факторов высоких уровней, должны быть  синхронизированы на больших пространственных масштабах.</a:t>
            </a:r>
            <a:endParaRPr sz="2400"/>
          </a:p>
          <a:p>
            <a:pPr marL="342900" indent="-342900">
              <a:spcBef>
                <a:spcPct val="50000"/>
              </a:spcBef>
              <a:buAutoNum type="arabicPeriod"/>
            </a:pPr>
            <a:r>
              <a:rPr lang="ru-RU" sz="2400"/>
              <a:t>Вероятность синхронизации процессов, вызванных </a:t>
            </a:r>
            <a:r>
              <a:rPr sz="2400"/>
              <a:t>влиянием факторов низкого уровня</a:t>
            </a:r>
            <a:r>
              <a:rPr lang="ru-RU" sz="2400"/>
              <a:t> (например, межвидовых взаимоотношений)</a:t>
            </a:r>
            <a:r>
              <a:rPr sz="2400"/>
              <a:t>, </a:t>
            </a:r>
            <a:r>
              <a:rPr lang="ru-RU" sz="2400"/>
              <a:t>на </a:t>
            </a:r>
            <a:r>
              <a:rPr sz="2400"/>
              <a:t>больших пространственных масштабах</a:t>
            </a:r>
            <a:r>
              <a:rPr lang="ru-RU" sz="2400"/>
              <a:t> очень низка (но бывают исключения: пандемии)</a:t>
            </a:r>
            <a:r>
              <a:rPr sz="2400"/>
              <a:t>. </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4" name="Заголовок 40963"/>
          <p:cNvSpPr>
            <a:spLocks noGrp="1"/>
          </p:cNvSpPr>
          <p:nvPr>
            <p:ph type="title"/>
          </p:nvPr>
        </p:nvSpPr>
        <p:spPr>
          <a:xfrm>
            <a:off x="1992630" y="73025"/>
            <a:ext cx="8218170" cy="534035"/>
          </a:xfrm>
        </p:spPr>
        <p:txBody>
          <a:bodyPr anchor="ctr" anchorCtr="0">
            <a:normAutofit fontScale="90000"/>
          </a:bodyPr>
          <a:p>
            <a:r>
              <a:rPr sz="3600"/>
              <a:t>Оптимальная схема дизайна мониторинга</a:t>
            </a:r>
            <a:endParaRPr sz="3600"/>
          </a:p>
        </p:txBody>
      </p:sp>
      <p:grpSp>
        <p:nvGrpSpPr>
          <p:cNvPr id="2" name="Группа 1"/>
          <p:cNvGrpSpPr/>
          <p:nvPr/>
        </p:nvGrpSpPr>
        <p:grpSpPr>
          <a:xfrm>
            <a:off x="1456690" y="607695"/>
            <a:ext cx="9290050" cy="4977130"/>
            <a:chOff x="2343" y="1885"/>
            <a:chExt cx="14630" cy="7838"/>
          </a:xfrm>
        </p:grpSpPr>
        <p:sp>
          <p:nvSpPr>
            <p:cNvPr id="40989" name="Текстовое поле 40988"/>
            <p:cNvSpPr txBox="1"/>
            <p:nvPr/>
          </p:nvSpPr>
          <p:spPr>
            <a:xfrm>
              <a:off x="3250" y="6080"/>
              <a:ext cx="2040" cy="531"/>
            </a:xfrm>
            <a:prstGeom prst="rect">
              <a:avLst/>
            </a:prstGeom>
            <a:noFill/>
            <a:ln w="9525">
              <a:noFill/>
            </a:ln>
          </p:spPr>
          <p:txBody>
            <a:bodyPr>
              <a:spAutoFit/>
            </a:bodyPr>
            <a:p>
              <a:pPr>
                <a:spcBef>
                  <a:spcPct val="50000"/>
                </a:spcBef>
              </a:pPr>
              <a:r>
                <a:rPr lang="en-US" altLang="x-none" sz="1600"/>
                <a:t>Site 1-1-1</a:t>
              </a:r>
              <a:endParaRPr sz="1600"/>
            </a:p>
          </p:txBody>
        </p:sp>
        <p:sp>
          <p:nvSpPr>
            <p:cNvPr id="40990" name="Текстовое поле 40989"/>
            <p:cNvSpPr txBox="1"/>
            <p:nvPr/>
          </p:nvSpPr>
          <p:spPr>
            <a:xfrm>
              <a:off x="4725" y="6080"/>
              <a:ext cx="2040" cy="531"/>
            </a:xfrm>
            <a:prstGeom prst="rect">
              <a:avLst/>
            </a:prstGeom>
            <a:noFill/>
            <a:ln w="9525">
              <a:noFill/>
            </a:ln>
          </p:spPr>
          <p:txBody>
            <a:bodyPr>
              <a:spAutoFit/>
            </a:bodyPr>
            <a:p>
              <a:pPr>
                <a:spcBef>
                  <a:spcPct val="50000"/>
                </a:spcBef>
              </a:pPr>
              <a:r>
                <a:rPr lang="en-US" altLang="x-none" sz="1600"/>
                <a:t>Site 1-1-2</a:t>
              </a:r>
              <a:endParaRPr sz="1600"/>
            </a:p>
          </p:txBody>
        </p:sp>
        <p:sp>
          <p:nvSpPr>
            <p:cNvPr id="40991" name="Текстовое поле 40990"/>
            <p:cNvSpPr txBox="1"/>
            <p:nvPr/>
          </p:nvSpPr>
          <p:spPr>
            <a:xfrm>
              <a:off x="6880" y="6080"/>
              <a:ext cx="2040" cy="531"/>
            </a:xfrm>
            <a:prstGeom prst="rect">
              <a:avLst/>
            </a:prstGeom>
            <a:noFill/>
            <a:ln w="9525">
              <a:noFill/>
            </a:ln>
          </p:spPr>
          <p:txBody>
            <a:bodyPr>
              <a:spAutoFit/>
            </a:bodyPr>
            <a:p>
              <a:pPr>
                <a:spcBef>
                  <a:spcPct val="50000"/>
                </a:spcBef>
              </a:pPr>
              <a:r>
                <a:rPr lang="en-US" altLang="x-none" sz="1600"/>
                <a:t>Site 1-2-1</a:t>
              </a:r>
              <a:endParaRPr sz="1600"/>
            </a:p>
          </p:txBody>
        </p:sp>
        <p:sp>
          <p:nvSpPr>
            <p:cNvPr id="40992" name="Текстовое поле 40991"/>
            <p:cNvSpPr txBox="1"/>
            <p:nvPr/>
          </p:nvSpPr>
          <p:spPr>
            <a:xfrm>
              <a:off x="8355" y="6080"/>
              <a:ext cx="2040" cy="531"/>
            </a:xfrm>
            <a:prstGeom prst="rect">
              <a:avLst/>
            </a:prstGeom>
            <a:noFill/>
            <a:ln w="9525">
              <a:noFill/>
            </a:ln>
          </p:spPr>
          <p:txBody>
            <a:bodyPr>
              <a:spAutoFit/>
            </a:bodyPr>
            <a:p>
              <a:pPr>
                <a:spcBef>
                  <a:spcPct val="50000"/>
                </a:spcBef>
              </a:pPr>
              <a:r>
                <a:rPr lang="en-US" altLang="x-none" sz="1600"/>
                <a:t>Site 1-2-2</a:t>
              </a:r>
              <a:endParaRPr sz="1600"/>
            </a:p>
          </p:txBody>
        </p:sp>
        <p:sp>
          <p:nvSpPr>
            <p:cNvPr id="40993" name="Текстовое поле 40992"/>
            <p:cNvSpPr txBox="1"/>
            <p:nvPr/>
          </p:nvSpPr>
          <p:spPr>
            <a:xfrm>
              <a:off x="10283" y="6080"/>
              <a:ext cx="2040" cy="531"/>
            </a:xfrm>
            <a:prstGeom prst="rect">
              <a:avLst/>
            </a:prstGeom>
            <a:noFill/>
            <a:ln w="9525">
              <a:noFill/>
            </a:ln>
          </p:spPr>
          <p:txBody>
            <a:bodyPr>
              <a:spAutoFit/>
            </a:bodyPr>
            <a:p>
              <a:pPr>
                <a:spcBef>
                  <a:spcPct val="50000"/>
                </a:spcBef>
              </a:pPr>
              <a:r>
                <a:rPr lang="en-US" altLang="x-none" sz="1600"/>
                <a:t>Site 2-1-1</a:t>
              </a:r>
              <a:endParaRPr sz="1600"/>
            </a:p>
          </p:txBody>
        </p:sp>
        <p:sp>
          <p:nvSpPr>
            <p:cNvPr id="40994" name="Текстовое поле 40993"/>
            <p:cNvSpPr txBox="1"/>
            <p:nvPr/>
          </p:nvSpPr>
          <p:spPr>
            <a:xfrm>
              <a:off x="11758" y="6080"/>
              <a:ext cx="2040" cy="531"/>
            </a:xfrm>
            <a:prstGeom prst="rect">
              <a:avLst/>
            </a:prstGeom>
            <a:noFill/>
            <a:ln w="9525">
              <a:noFill/>
            </a:ln>
          </p:spPr>
          <p:txBody>
            <a:bodyPr>
              <a:spAutoFit/>
            </a:bodyPr>
            <a:p>
              <a:pPr>
                <a:spcBef>
                  <a:spcPct val="50000"/>
                </a:spcBef>
              </a:pPr>
              <a:r>
                <a:rPr lang="en-US" altLang="x-none" sz="1600"/>
                <a:t>Site 2-1-2</a:t>
              </a:r>
              <a:endParaRPr sz="1600"/>
            </a:p>
          </p:txBody>
        </p:sp>
        <p:sp>
          <p:nvSpPr>
            <p:cNvPr id="40995" name="Текстовое поле 40994"/>
            <p:cNvSpPr txBox="1"/>
            <p:nvPr/>
          </p:nvSpPr>
          <p:spPr>
            <a:xfrm>
              <a:off x="13460" y="6080"/>
              <a:ext cx="2040" cy="531"/>
            </a:xfrm>
            <a:prstGeom prst="rect">
              <a:avLst/>
            </a:prstGeom>
            <a:noFill/>
            <a:ln w="9525">
              <a:noFill/>
            </a:ln>
          </p:spPr>
          <p:txBody>
            <a:bodyPr>
              <a:spAutoFit/>
            </a:bodyPr>
            <a:p>
              <a:pPr>
                <a:spcBef>
                  <a:spcPct val="50000"/>
                </a:spcBef>
              </a:pPr>
              <a:r>
                <a:rPr lang="en-US" altLang="x-none" sz="1600"/>
                <a:t>Site 2-2-1</a:t>
              </a:r>
              <a:endParaRPr sz="1600"/>
            </a:p>
          </p:txBody>
        </p:sp>
        <p:sp>
          <p:nvSpPr>
            <p:cNvPr id="40996" name="Текстовое поле 40995"/>
            <p:cNvSpPr txBox="1"/>
            <p:nvPr/>
          </p:nvSpPr>
          <p:spPr>
            <a:xfrm>
              <a:off x="14933" y="6080"/>
              <a:ext cx="2040" cy="531"/>
            </a:xfrm>
            <a:prstGeom prst="rect">
              <a:avLst/>
            </a:prstGeom>
            <a:noFill/>
            <a:ln w="9525">
              <a:noFill/>
            </a:ln>
          </p:spPr>
          <p:txBody>
            <a:bodyPr>
              <a:spAutoFit/>
            </a:bodyPr>
            <a:p>
              <a:pPr>
                <a:spcBef>
                  <a:spcPct val="50000"/>
                </a:spcBef>
              </a:pPr>
              <a:r>
                <a:rPr lang="en-US" altLang="x-none" sz="1600"/>
                <a:t>Site 2-2-2</a:t>
              </a:r>
              <a:endParaRPr sz="1600"/>
            </a:p>
          </p:txBody>
        </p:sp>
        <p:sp>
          <p:nvSpPr>
            <p:cNvPr id="40997" name="Текстовое поле 40996"/>
            <p:cNvSpPr txBox="1"/>
            <p:nvPr/>
          </p:nvSpPr>
          <p:spPr>
            <a:xfrm>
              <a:off x="4045" y="4373"/>
              <a:ext cx="1700" cy="531"/>
            </a:xfrm>
            <a:prstGeom prst="rect">
              <a:avLst/>
            </a:prstGeom>
            <a:noFill/>
            <a:ln w="9525">
              <a:noFill/>
            </a:ln>
          </p:spPr>
          <p:txBody>
            <a:bodyPr>
              <a:spAutoFit/>
            </a:bodyPr>
            <a:p>
              <a:pPr>
                <a:spcBef>
                  <a:spcPct val="50000"/>
                </a:spcBef>
              </a:pPr>
              <a:r>
                <a:rPr lang="en-US" altLang="x-none" sz="1600"/>
                <a:t>Site 1-1</a:t>
              </a:r>
              <a:endParaRPr sz="1600"/>
            </a:p>
          </p:txBody>
        </p:sp>
        <p:sp>
          <p:nvSpPr>
            <p:cNvPr id="40998" name="Текстовое поле 40997"/>
            <p:cNvSpPr txBox="1"/>
            <p:nvPr/>
          </p:nvSpPr>
          <p:spPr>
            <a:xfrm>
              <a:off x="7788" y="4373"/>
              <a:ext cx="2040" cy="531"/>
            </a:xfrm>
            <a:prstGeom prst="rect">
              <a:avLst/>
            </a:prstGeom>
            <a:noFill/>
            <a:ln w="9525">
              <a:noFill/>
            </a:ln>
          </p:spPr>
          <p:txBody>
            <a:bodyPr>
              <a:spAutoFit/>
            </a:bodyPr>
            <a:p>
              <a:pPr>
                <a:spcBef>
                  <a:spcPct val="50000"/>
                </a:spcBef>
              </a:pPr>
              <a:r>
                <a:rPr lang="en-US" altLang="x-none" sz="1600"/>
                <a:t>Site 1-2</a:t>
              </a:r>
              <a:endParaRPr sz="1600"/>
            </a:p>
          </p:txBody>
        </p:sp>
        <p:sp>
          <p:nvSpPr>
            <p:cNvPr id="40999" name="Текстовое поле 40998"/>
            <p:cNvSpPr txBox="1"/>
            <p:nvPr/>
          </p:nvSpPr>
          <p:spPr>
            <a:xfrm>
              <a:off x="11075" y="4415"/>
              <a:ext cx="2040" cy="531"/>
            </a:xfrm>
            <a:prstGeom prst="rect">
              <a:avLst/>
            </a:prstGeom>
            <a:noFill/>
            <a:ln w="9525">
              <a:noFill/>
            </a:ln>
          </p:spPr>
          <p:txBody>
            <a:bodyPr>
              <a:spAutoFit/>
            </a:bodyPr>
            <a:p>
              <a:pPr>
                <a:spcBef>
                  <a:spcPct val="50000"/>
                </a:spcBef>
              </a:pPr>
              <a:r>
                <a:rPr lang="en-US" altLang="x-none" sz="1600"/>
                <a:t>Site 2-1</a:t>
              </a:r>
              <a:endParaRPr sz="1600"/>
            </a:p>
          </p:txBody>
        </p:sp>
        <p:sp>
          <p:nvSpPr>
            <p:cNvPr id="41000" name="Текстовое поле 40999"/>
            <p:cNvSpPr txBox="1"/>
            <p:nvPr/>
          </p:nvSpPr>
          <p:spPr>
            <a:xfrm>
              <a:off x="14705" y="4338"/>
              <a:ext cx="2040" cy="531"/>
            </a:xfrm>
            <a:prstGeom prst="rect">
              <a:avLst/>
            </a:prstGeom>
            <a:noFill/>
            <a:ln w="9525">
              <a:noFill/>
            </a:ln>
          </p:spPr>
          <p:txBody>
            <a:bodyPr>
              <a:spAutoFit/>
            </a:bodyPr>
            <a:p>
              <a:pPr>
                <a:spcBef>
                  <a:spcPct val="50000"/>
                </a:spcBef>
              </a:pPr>
              <a:r>
                <a:rPr lang="en-US" altLang="x-none" sz="1600"/>
                <a:t>Site 2-2</a:t>
              </a:r>
              <a:endParaRPr sz="1600"/>
            </a:p>
          </p:txBody>
        </p:sp>
        <p:sp>
          <p:nvSpPr>
            <p:cNvPr id="41002" name="Прямое соединение 41001"/>
            <p:cNvSpPr/>
            <p:nvPr/>
          </p:nvSpPr>
          <p:spPr>
            <a:xfrm flipH="1">
              <a:off x="3930" y="4833"/>
              <a:ext cx="683" cy="1360"/>
            </a:xfrm>
            <a:prstGeom prst="line">
              <a:avLst/>
            </a:prstGeom>
            <a:ln w="9525" cap="flat" cmpd="sng">
              <a:solidFill>
                <a:schemeClr val="tx1"/>
              </a:solidFill>
              <a:prstDash val="solid"/>
              <a:headEnd type="none" w="med" len="med"/>
              <a:tailEnd type="triangle" w="med" len="med"/>
            </a:ln>
          </p:spPr>
        </p:sp>
        <p:sp>
          <p:nvSpPr>
            <p:cNvPr id="41003" name="Прямое соединение 41002"/>
            <p:cNvSpPr/>
            <p:nvPr/>
          </p:nvSpPr>
          <p:spPr>
            <a:xfrm>
              <a:off x="4613" y="4833"/>
              <a:ext cx="792" cy="1360"/>
            </a:xfrm>
            <a:prstGeom prst="line">
              <a:avLst/>
            </a:prstGeom>
            <a:ln w="9525" cap="flat" cmpd="sng">
              <a:solidFill>
                <a:schemeClr val="tx1"/>
              </a:solidFill>
              <a:prstDash val="solid"/>
              <a:headEnd type="none" w="med" len="med"/>
              <a:tailEnd type="triangle" w="med" len="med"/>
            </a:ln>
          </p:spPr>
        </p:sp>
        <p:sp>
          <p:nvSpPr>
            <p:cNvPr id="41004" name="Прямое соединение 41003"/>
            <p:cNvSpPr/>
            <p:nvPr/>
          </p:nvSpPr>
          <p:spPr>
            <a:xfrm flipH="1">
              <a:off x="7788" y="4833"/>
              <a:ext cx="682" cy="1360"/>
            </a:xfrm>
            <a:prstGeom prst="line">
              <a:avLst/>
            </a:prstGeom>
            <a:ln w="9525" cap="flat" cmpd="sng">
              <a:solidFill>
                <a:schemeClr val="tx1"/>
              </a:solidFill>
              <a:prstDash val="solid"/>
              <a:headEnd type="none" w="med" len="med"/>
              <a:tailEnd type="triangle" w="med" len="med"/>
            </a:ln>
          </p:spPr>
        </p:sp>
        <p:sp>
          <p:nvSpPr>
            <p:cNvPr id="41005" name="Прямое соединение 41004"/>
            <p:cNvSpPr/>
            <p:nvPr/>
          </p:nvSpPr>
          <p:spPr>
            <a:xfrm>
              <a:off x="8470" y="4833"/>
              <a:ext cx="793" cy="1360"/>
            </a:xfrm>
            <a:prstGeom prst="line">
              <a:avLst/>
            </a:prstGeom>
            <a:ln w="9525" cap="flat" cmpd="sng">
              <a:solidFill>
                <a:schemeClr val="tx1"/>
              </a:solidFill>
              <a:prstDash val="solid"/>
              <a:headEnd type="none" w="med" len="med"/>
              <a:tailEnd type="triangle" w="med" len="med"/>
            </a:ln>
          </p:spPr>
        </p:sp>
        <p:sp>
          <p:nvSpPr>
            <p:cNvPr id="41006" name="Прямое соединение 41005"/>
            <p:cNvSpPr/>
            <p:nvPr/>
          </p:nvSpPr>
          <p:spPr>
            <a:xfrm flipH="1">
              <a:off x="11188" y="4833"/>
              <a:ext cx="682" cy="1360"/>
            </a:xfrm>
            <a:prstGeom prst="line">
              <a:avLst/>
            </a:prstGeom>
            <a:ln w="9525" cap="flat" cmpd="sng">
              <a:solidFill>
                <a:schemeClr val="tx1"/>
              </a:solidFill>
              <a:prstDash val="solid"/>
              <a:headEnd type="none" w="med" len="med"/>
              <a:tailEnd type="triangle" w="med" len="med"/>
            </a:ln>
          </p:spPr>
        </p:sp>
        <p:sp>
          <p:nvSpPr>
            <p:cNvPr id="41007" name="Прямое соединение 41006"/>
            <p:cNvSpPr/>
            <p:nvPr/>
          </p:nvSpPr>
          <p:spPr>
            <a:xfrm>
              <a:off x="11870" y="4833"/>
              <a:ext cx="793" cy="1360"/>
            </a:xfrm>
            <a:prstGeom prst="line">
              <a:avLst/>
            </a:prstGeom>
            <a:ln w="9525" cap="flat" cmpd="sng">
              <a:solidFill>
                <a:schemeClr val="tx1"/>
              </a:solidFill>
              <a:prstDash val="solid"/>
              <a:headEnd type="none" w="med" len="med"/>
              <a:tailEnd type="triangle" w="med" len="med"/>
            </a:ln>
          </p:spPr>
        </p:sp>
        <p:sp>
          <p:nvSpPr>
            <p:cNvPr id="41008" name="Прямое соединение 41007"/>
            <p:cNvSpPr/>
            <p:nvPr/>
          </p:nvSpPr>
          <p:spPr>
            <a:xfrm flipH="1">
              <a:off x="14363" y="4833"/>
              <a:ext cx="682" cy="1360"/>
            </a:xfrm>
            <a:prstGeom prst="line">
              <a:avLst/>
            </a:prstGeom>
            <a:ln w="9525" cap="flat" cmpd="sng">
              <a:solidFill>
                <a:schemeClr val="tx1"/>
              </a:solidFill>
              <a:prstDash val="solid"/>
              <a:headEnd type="none" w="med" len="med"/>
              <a:tailEnd type="triangle" w="med" len="med"/>
            </a:ln>
          </p:spPr>
        </p:sp>
        <p:sp>
          <p:nvSpPr>
            <p:cNvPr id="41009" name="Прямое соединение 41008"/>
            <p:cNvSpPr/>
            <p:nvPr/>
          </p:nvSpPr>
          <p:spPr>
            <a:xfrm>
              <a:off x="15045" y="4833"/>
              <a:ext cx="793" cy="1360"/>
            </a:xfrm>
            <a:prstGeom prst="line">
              <a:avLst/>
            </a:prstGeom>
            <a:ln w="9525" cap="flat" cmpd="sng">
              <a:solidFill>
                <a:schemeClr val="tx1"/>
              </a:solidFill>
              <a:prstDash val="solid"/>
              <a:headEnd type="none" w="med" len="med"/>
              <a:tailEnd type="triangle" w="med" len="med"/>
            </a:ln>
          </p:spPr>
        </p:sp>
        <p:sp>
          <p:nvSpPr>
            <p:cNvPr id="41010" name="Текстовое поле 41009"/>
            <p:cNvSpPr txBox="1"/>
            <p:nvPr/>
          </p:nvSpPr>
          <p:spPr>
            <a:xfrm>
              <a:off x="5633" y="2225"/>
              <a:ext cx="1700" cy="531"/>
            </a:xfrm>
            <a:prstGeom prst="rect">
              <a:avLst/>
            </a:prstGeom>
            <a:noFill/>
            <a:ln w="9525">
              <a:noFill/>
            </a:ln>
          </p:spPr>
          <p:txBody>
            <a:bodyPr>
              <a:spAutoFit/>
            </a:bodyPr>
            <a:p>
              <a:pPr>
                <a:spcBef>
                  <a:spcPct val="50000"/>
                </a:spcBef>
              </a:pPr>
              <a:r>
                <a:rPr lang="en-US" altLang="x-none" sz="1600"/>
                <a:t>Site </a:t>
              </a:r>
              <a:r>
                <a:rPr sz="1600"/>
                <a:t>1</a:t>
              </a:r>
              <a:endParaRPr sz="1600"/>
            </a:p>
          </p:txBody>
        </p:sp>
        <p:sp>
          <p:nvSpPr>
            <p:cNvPr id="41012" name="Прямое соединение 41011"/>
            <p:cNvSpPr/>
            <p:nvPr/>
          </p:nvSpPr>
          <p:spPr>
            <a:xfrm>
              <a:off x="5405" y="4720"/>
              <a:ext cx="2383" cy="0"/>
            </a:xfrm>
            <a:prstGeom prst="line">
              <a:avLst/>
            </a:prstGeom>
            <a:ln w="3175" cap="flat" cmpd="sng">
              <a:solidFill>
                <a:schemeClr val="tx1"/>
              </a:solidFill>
              <a:prstDash val="lgDashDotDot"/>
              <a:headEnd type="none" w="med" len="med"/>
              <a:tailEnd type="none" w="med" len="med"/>
            </a:ln>
          </p:spPr>
        </p:sp>
        <p:sp>
          <p:nvSpPr>
            <p:cNvPr id="41013" name="Текстовое поле 41012"/>
            <p:cNvSpPr txBox="1"/>
            <p:nvPr/>
          </p:nvSpPr>
          <p:spPr>
            <a:xfrm>
              <a:off x="5293" y="4153"/>
              <a:ext cx="2722" cy="531"/>
            </a:xfrm>
            <a:prstGeom prst="rect">
              <a:avLst/>
            </a:prstGeom>
            <a:noFill/>
            <a:ln w="9525">
              <a:noFill/>
            </a:ln>
          </p:spPr>
          <p:txBody>
            <a:bodyPr>
              <a:spAutoFit/>
            </a:bodyPr>
            <a:p>
              <a:pPr>
                <a:spcBef>
                  <a:spcPct val="50000"/>
                </a:spcBef>
              </a:pPr>
              <a:r>
                <a:rPr sz="1600"/>
                <a:t>Сотни метров</a:t>
              </a:r>
              <a:endParaRPr sz="1600"/>
            </a:p>
          </p:txBody>
        </p:sp>
        <p:sp>
          <p:nvSpPr>
            <p:cNvPr id="41014" name="Прямое соединение 41013"/>
            <p:cNvSpPr/>
            <p:nvPr/>
          </p:nvSpPr>
          <p:spPr>
            <a:xfrm>
              <a:off x="12548" y="4720"/>
              <a:ext cx="2382" cy="0"/>
            </a:xfrm>
            <a:prstGeom prst="line">
              <a:avLst/>
            </a:prstGeom>
            <a:ln w="3175" cap="flat" cmpd="sng">
              <a:solidFill>
                <a:schemeClr val="tx1"/>
              </a:solidFill>
              <a:prstDash val="lgDashDotDot"/>
              <a:headEnd type="none" w="med" len="med"/>
              <a:tailEnd type="none" w="med" len="med"/>
            </a:ln>
          </p:spPr>
        </p:sp>
        <p:sp>
          <p:nvSpPr>
            <p:cNvPr id="41015" name="Текстовое поле 41014"/>
            <p:cNvSpPr txBox="1"/>
            <p:nvPr/>
          </p:nvSpPr>
          <p:spPr>
            <a:xfrm>
              <a:off x="12435" y="4153"/>
              <a:ext cx="2723" cy="531"/>
            </a:xfrm>
            <a:prstGeom prst="rect">
              <a:avLst/>
            </a:prstGeom>
            <a:noFill/>
            <a:ln w="9525">
              <a:noFill/>
            </a:ln>
          </p:spPr>
          <p:txBody>
            <a:bodyPr>
              <a:spAutoFit/>
            </a:bodyPr>
            <a:p>
              <a:pPr>
                <a:spcBef>
                  <a:spcPct val="50000"/>
                </a:spcBef>
              </a:pPr>
              <a:r>
                <a:rPr sz="1600"/>
                <a:t>Сотни метров</a:t>
              </a:r>
              <a:endParaRPr sz="1600"/>
            </a:p>
          </p:txBody>
        </p:sp>
        <p:sp>
          <p:nvSpPr>
            <p:cNvPr id="41017" name="Прямое соединение 41016"/>
            <p:cNvSpPr/>
            <p:nvPr/>
          </p:nvSpPr>
          <p:spPr>
            <a:xfrm>
              <a:off x="6540" y="4945"/>
              <a:ext cx="0" cy="3700"/>
            </a:xfrm>
            <a:prstGeom prst="line">
              <a:avLst/>
            </a:prstGeom>
            <a:ln w="9525" cap="flat" cmpd="sng">
              <a:solidFill>
                <a:schemeClr val="tx1"/>
              </a:solidFill>
              <a:prstDash val="solid"/>
              <a:headEnd type="none" w="med" len="med"/>
              <a:tailEnd type="none" w="med" len="med"/>
            </a:ln>
          </p:spPr>
        </p:sp>
        <p:sp>
          <p:nvSpPr>
            <p:cNvPr id="41018" name="Прямое соединение 41017"/>
            <p:cNvSpPr/>
            <p:nvPr/>
          </p:nvSpPr>
          <p:spPr>
            <a:xfrm>
              <a:off x="4838" y="7100"/>
              <a:ext cx="0" cy="1545"/>
            </a:xfrm>
            <a:prstGeom prst="line">
              <a:avLst/>
            </a:prstGeom>
            <a:ln w="9525" cap="flat" cmpd="sng">
              <a:solidFill>
                <a:schemeClr val="tx1"/>
              </a:solidFill>
              <a:prstDash val="solid"/>
              <a:headEnd type="none" w="med" len="med"/>
              <a:tailEnd type="none" w="med" len="med"/>
            </a:ln>
          </p:spPr>
        </p:sp>
        <p:sp>
          <p:nvSpPr>
            <p:cNvPr id="41019" name="Прямое соединение 41018"/>
            <p:cNvSpPr/>
            <p:nvPr/>
          </p:nvSpPr>
          <p:spPr>
            <a:xfrm>
              <a:off x="13458" y="4988"/>
              <a:ext cx="0" cy="3700"/>
            </a:xfrm>
            <a:prstGeom prst="line">
              <a:avLst/>
            </a:prstGeom>
            <a:ln w="9525" cap="flat" cmpd="sng">
              <a:solidFill>
                <a:schemeClr val="tx1"/>
              </a:solidFill>
              <a:prstDash val="solid"/>
              <a:headEnd type="none" w="med" len="med"/>
              <a:tailEnd type="none" w="med" len="med"/>
            </a:ln>
          </p:spPr>
        </p:sp>
        <p:sp>
          <p:nvSpPr>
            <p:cNvPr id="41023" name="Прямое соединение 41022"/>
            <p:cNvSpPr/>
            <p:nvPr/>
          </p:nvSpPr>
          <p:spPr>
            <a:xfrm>
              <a:off x="10055" y="3018"/>
              <a:ext cx="113" cy="5627"/>
            </a:xfrm>
            <a:prstGeom prst="line">
              <a:avLst/>
            </a:prstGeom>
            <a:ln w="9525" cap="flat" cmpd="sng">
              <a:solidFill>
                <a:schemeClr val="tx1"/>
              </a:solidFill>
              <a:prstDash val="solid"/>
              <a:headEnd type="none" w="med" len="med"/>
              <a:tailEnd type="none" w="med" len="med"/>
            </a:ln>
          </p:spPr>
        </p:sp>
        <p:sp>
          <p:nvSpPr>
            <p:cNvPr id="41024" name="Текстовое поле 41023"/>
            <p:cNvSpPr txBox="1"/>
            <p:nvPr/>
          </p:nvSpPr>
          <p:spPr>
            <a:xfrm>
              <a:off x="12775" y="2225"/>
              <a:ext cx="1700" cy="531"/>
            </a:xfrm>
            <a:prstGeom prst="rect">
              <a:avLst/>
            </a:prstGeom>
            <a:noFill/>
            <a:ln w="9525">
              <a:noFill/>
            </a:ln>
          </p:spPr>
          <p:txBody>
            <a:bodyPr>
              <a:spAutoFit/>
            </a:bodyPr>
            <a:p>
              <a:pPr>
                <a:spcBef>
                  <a:spcPct val="50000"/>
                </a:spcBef>
              </a:pPr>
              <a:r>
                <a:rPr lang="en-US" altLang="x-none" sz="1600"/>
                <a:t>Site </a:t>
              </a:r>
              <a:r>
                <a:rPr sz="1600"/>
                <a:t>2</a:t>
              </a:r>
              <a:endParaRPr sz="1600"/>
            </a:p>
          </p:txBody>
        </p:sp>
        <p:sp>
          <p:nvSpPr>
            <p:cNvPr id="41025" name="Прямое соединение 41024"/>
            <p:cNvSpPr/>
            <p:nvPr/>
          </p:nvSpPr>
          <p:spPr>
            <a:xfrm>
              <a:off x="6650" y="2565"/>
              <a:ext cx="6240" cy="0"/>
            </a:xfrm>
            <a:prstGeom prst="line">
              <a:avLst/>
            </a:prstGeom>
            <a:ln w="3175" cap="flat" cmpd="sng">
              <a:solidFill>
                <a:schemeClr val="tx1"/>
              </a:solidFill>
              <a:prstDash val="lgDashDotDot"/>
              <a:headEnd type="none" w="med" len="med"/>
              <a:tailEnd type="none" w="med" len="med"/>
            </a:ln>
          </p:spPr>
        </p:sp>
        <p:sp>
          <p:nvSpPr>
            <p:cNvPr id="41026" name="Текстовое поле 41025"/>
            <p:cNvSpPr txBox="1"/>
            <p:nvPr/>
          </p:nvSpPr>
          <p:spPr>
            <a:xfrm>
              <a:off x="9033" y="1885"/>
              <a:ext cx="2722" cy="531"/>
            </a:xfrm>
            <a:prstGeom prst="rect">
              <a:avLst/>
            </a:prstGeom>
            <a:noFill/>
            <a:ln w="9525">
              <a:noFill/>
            </a:ln>
          </p:spPr>
          <p:txBody>
            <a:bodyPr>
              <a:spAutoFit/>
            </a:bodyPr>
            <a:p>
              <a:pPr>
                <a:spcBef>
                  <a:spcPct val="50000"/>
                </a:spcBef>
              </a:pPr>
              <a:r>
                <a:rPr sz="1600"/>
                <a:t>Километры</a:t>
              </a:r>
              <a:endParaRPr sz="1600"/>
            </a:p>
          </p:txBody>
        </p:sp>
        <p:sp>
          <p:nvSpPr>
            <p:cNvPr id="41027" name="Прямое соединение 41026"/>
            <p:cNvSpPr/>
            <p:nvPr/>
          </p:nvSpPr>
          <p:spPr>
            <a:xfrm>
              <a:off x="6428" y="2680"/>
              <a:ext cx="2040" cy="1813"/>
            </a:xfrm>
            <a:prstGeom prst="line">
              <a:avLst/>
            </a:prstGeom>
            <a:ln w="9525" cap="flat" cmpd="sng">
              <a:solidFill>
                <a:schemeClr val="tx1"/>
              </a:solidFill>
              <a:prstDash val="solid"/>
              <a:headEnd type="none" w="med" len="med"/>
              <a:tailEnd type="triangle" w="med" len="med"/>
            </a:ln>
          </p:spPr>
        </p:sp>
        <p:sp>
          <p:nvSpPr>
            <p:cNvPr id="41028" name="Прямое соединение 41027"/>
            <p:cNvSpPr/>
            <p:nvPr/>
          </p:nvSpPr>
          <p:spPr>
            <a:xfrm flipH="1">
              <a:off x="4613" y="2678"/>
              <a:ext cx="1812" cy="1702"/>
            </a:xfrm>
            <a:prstGeom prst="line">
              <a:avLst/>
            </a:prstGeom>
            <a:ln w="9525" cap="flat" cmpd="sng">
              <a:solidFill>
                <a:schemeClr val="tx1"/>
              </a:solidFill>
              <a:prstDash val="solid"/>
              <a:headEnd type="none" w="med" len="med"/>
              <a:tailEnd type="triangle" w="med" len="med"/>
            </a:ln>
          </p:spPr>
        </p:sp>
        <p:sp>
          <p:nvSpPr>
            <p:cNvPr id="41029" name="Прямое соединение 41028"/>
            <p:cNvSpPr/>
            <p:nvPr/>
          </p:nvSpPr>
          <p:spPr>
            <a:xfrm>
              <a:off x="13458" y="2680"/>
              <a:ext cx="2040" cy="1813"/>
            </a:xfrm>
            <a:prstGeom prst="line">
              <a:avLst/>
            </a:prstGeom>
            <a:ln w="9525" cap="flat" cmpd="sng">
              <a:solidFill>
                <a:schemeClr val="tx1"/>
              </a:solidFill>
              <a:prstDash val="solid"/>
              <a:headEnd type="none" w="med" len="med"/>
              <a:tailEnd type="triangle" w="med" len="med"/>
            </a:ln>
          </p:spPr>
        </p:sp>
        <p:sp>
          <p:nvSpPr>
            <p:cNvPr id="41030" name="Прямое соединение 41029"/>
            <p:cNvSpPr/>
            <p:nvPr/>
          </p:nvSpPr>
          <p:spPr>
            <a:xfrm flipH="1">
              <a:off x="11643" y="2678"/>
              <a:ext cx="1812" cy="1702"/>
            </a:xfrm>
            <a:prstGeom prst="line">
              <a:avLst/>
            </a:prstGeom>
            <a:ln w="9525" cap="flat" cmpd="sng">
              <a:solidFill>
                <a:schemeClr val="tx1"/>
              </a:solidFill>
              <a:prstDash val="solid"/>
              <a:headEnd type="none" w="med" len="med"/>
              <a:tailEnd type="triangle" w="med" len="med"/>
            </a:ln>
          </p:spPr>
        </p:sp>
        <p:sp>
          <p:nvSpPr>
            <p:cNvPr id="41031" name="Текстовое поле 41030"/>
            <p:cNvSpPr txBox="1"/>
            <p:nvPr/>
          </p:nvSpPr>
          <p:spPr>
            <a:xfrm>
              <a:off x="4158" y="6458"/>
              <a:ext cx="1475" cy="531"/>
            </a:xfrm>
            <a:prstGeom prst="rect">
              <a:avLst/>
            </a:prstGeom>
            <a:noFill/>
            <a:ln w="9525">
              <a:noFill/>
            </a:ln>
          </p:spPr>
          <p:txBody>
            <a:bodyPr>
              <a:spAutoFit/>
            </a:bodyPr>
            <a:p>
              <a:pPr>
                <a:spcBef>
                  <a:spcPct val="50000"/>
                </a:spcBef>
              </a:pPr>
              <a:r>
                <a:rPr sz="1600"/>
                <a:t>Метры</a:t>
              </a:r>
              <a:endParaRPr sz="1600"/>
            </a:p>
          </p:txBody>
        </p:sp>
        <p:sp>
          <p:nvSpPr>
            <p:cNvPr id="41032" name="Прямое соединение 41031"/>
            <p:cNvSpPr/>
            <p:nvPr/>
          </p:nvSpPr>
          <p:spPr>
            <a:xfrm>
              <a:off x="8353" y="7063"/>
              <a:ext cx="0" cy="1545"/>
            </a:xfrm>
            <a:prstGeom prst="line">
              <a:avLst/>
            </a:prstGeom>
            <a:ln w="9525" cap="flat" cmpd="sng">
              <a:solidFill>
                <a:schemeClr val="tx1"/>
              </a:solidFill>
              <a:prstDash val="solid"/>
              <a:headEnd type="none" w="med" len="med"/>
              <a:tailEnd type="none" w="med" len="med"/>
            </a:ln>
          </p:spPr>
        </p:sp>
        <p:sp>
          <p:nvSpPr>
            <p:cNvPr id="41033" name="Текстовое поле 41032"/>
            <p:cNvSpPr txBox="1"/>
            <p:nvPr/>
          </p:nvSpPr>
          <p:spPr>
            <a:xfrm>
              <a:off x="7673" y="6420"/>
              <a:ext cx="1475" cy="531"/>
            </a:xfrm>
            <a:prstGeom prst="rect">
              <a:avLst/>
            </a:prstGeom>
            <a:noFill/>
            <a:ln w="9525">
              <a:noFill/>
            </a:ln>
          </p:spPr>
          <p:txBody>
            <a:bodyPr>
              <a:spAutoFit/>
            </a:bodyPr>
            <a:p>
              <a:pPr>
                <a:spcBef>
                  <a:spcPct val="50000"/>
                </a:spcBef>
              </a:pPr>
              <a:r>
                <a:rPr sz="1600"/>
                <a:t>Метры</a:t>
              </a:r>
              <a:endParaRPr sz="1600"/>
            </a:p>
          </p:txBody>
        </p:sp>
        <p:sp>
          <p:nvSpPr>
            <p:cNvPr id="41034" name="Прямое соединение 41033"/>
            <p:cNvSpPr/>
            <p:nvPr/>
          </p:nvSpPr>
          <p:spPr>
            <a:xfrm>
              <a:off x="11755" y="7100"/>
              <a:ext cx="0" cy="1545"/>
            </a:xfrm>
            <a:prstGeom prst="line">
              <a:avLst/>
            </a:prstGeom>
            <a:ln w="9525" cap="flat" cmpd="sng">
              <a:solidFill>
                <a:schemeClr val="tx1"/>
              </a:solidFill>
              <a:prstDash val="solid"/>
              <a:headEnd type="none" w="med" len="med"/>
              <a:tailEnd type="none" w="med" len="med"/>
            </a:ln>
          </p:spPr>
        </p:sp>
        <p:sp>
          <p:nvSpPr>
            <p:cNvPr id="41035" name="Текстовое поле 41034"/>
            <p:cNvSpPr txBox="1"/>
            <p:nvPr/>
          </p:nvSpPr>
          <p:spPr>
            <a:xfrm>
              <a:off x="11075" y="6458"/>
              <a:ext cx="1475" cy="531"/>
            </a:xfrm>
            <a:prstGeom prst="rect">
              <a:avLst/>
            </a:prstGeom>
            <a:noFill/>
            <a:ln w="9525">
              <a:noFill/>
            </a:ln>
          </p:spPr>
          <p:txBody>
            <a:bodyPr>
              <a:spAutoFit/>
            </a:bodyPr>
            <a:p>
              <a:pPr>
                <a:spcBef>
                  <a:spcPct val="50000"/>
                </a:spcBef>
              </a:pPr>
              <a:r>
                <a:rPr sz="1600"/>
                <a:t>Метры</a:t>
              </a:r>
              <a:endParaRPr sz="1600"/>
            </a:p>
          </p:txBody>
        </p:sp>
        <p:sp>
          <p:nvSpPr>
            <p:cNvPr id="41036" name="Прямое соединение 41035"/>
            <p:cNvSpPr/>
            <p:nvPr/>
          </p:nvSpPr>
          <p:spPr>
            <a:xfrm>
              <a:off x="15270" y="7063"/>
              <a:ext cx="0" cy="1545"/>
            </a:xfrm>
            <a:prstGeom prst="line">
              <a:avLst/>
            </a:prstGeom>
            <a:ln w="9525" cap="flat" cmpd="sng">
              <a:solidFill>
                <a:schemeClr val="tx1"/>
              </a:solidFill>
              <a:prstDash val="solid"/>
              <a:headEnd type="none" w="med" len="med"/>
              <a:tailEnd type="none" w="med" len="med"/>
            </a:ln>
          </p:spPr>
        </p:sp>
        <p:sp>
          <p:nvSpPr>
            <p:cNvPr id="41037" name="Текстовое поле 41036"/>
            <p:cNvSpPr txBox="1"/>
            <p:nvPr/>
          </p:nvSpPr>
          <p:spPr>
            <a:xfrm>
              <a:off x="14590" y="6420"/>
              <a:ext cx="1475" cy="531"/>
            </a:xfrm>
            <a:prstGeom prst="rect">
              <a:avLst/>
            </a:prstGeom>
            <a:noFill/>
            <a:ln w="9525">
              <a:noFill/>
            </a:ln>
          </p:spPr>
          <p:txBody>
            <a:bodyPr>
              <a:spAutoFit/>
            </a:bodyPr>
            <a:p>
              <a:pPr>
                <a:spcBef>
                  <a:spcPct val="50000"/>
                </a:spcBef>
              </a:pPr>
              <a:r>
                <a:rPr sz="1600"/>
                <a:t>Метры</a:t>
              </a:r>
              <a:endParaRPr sz="1600"/>
            </a:p>
          </p:txBody>
        </p:sp>
        <p:sp>
          <p:nvSpPr>
            <p:cNvPr id="41038" name="Овал 41037"/>
            <p:cNvSpPr/>
            <p:nvPr/>
          </p:nvSpPr>
          <p:spPr>
            <a:xfrm>
              <a:off x="3250" y="7553"/>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39" name="Овал 41038"/>
            <p:cNvSpPr/>
            <p:nvPr/>
          </p:nvSpPr>
          <p:spPr>
            <a:xfrm>
              <a:off x="4045" y="7553"/>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40" name="Овал 41039"/>
            <p:cNvSpPr/>
            <p:nvPr/>
          </p:nvSpPr>
          <p:spPr>
            <a:xfrm>
              <a:off x="3705" y="823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41" name="Овал 41040"/>
            <p:cNvSpPr/>
            <p:nvPr/>
          </p:nvSpPr>
          <p:spPr>
            <a:xfrm>
              <a:off x="5178" y="7553"/>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42" name="Овал 41041"/>
            <p:cNvSpPr/>
            <p:nvPr/>
          </p:nvSpPr>
          <p:spPr>
            <a:xfrm>
              <a:off x="5973" y="7553"/>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43" name="Овал 41042"/>
            <p:cNvSpPr/>
            <p:nvPr/>
          </p:nvSpPr>
          <p:spPr>
            <a:xfrm>
              <a:off x="5633" y="823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44" name="Овал 41043"/>
            <p:cNvSpPr/>
            <p:nvPr/>
          </p:nvSpPr>
          <p:spPr>
            <a:xfrm>
              <a:off x="6878"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45" name="Овал 41044"/>
            <p:cNvSpPr/>
            <p:nvPr/>
          </p:nvSpPr>
          <p:spPr>
            <a:xfrm>
              <a:off x="7673"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46" name="Овал 41045"/>
            <p:cNvSpPr/>
            <p:nvPr/>
          </p:nvSpPr>
          <p:spPr>
            <a:xfrm>
              <a:off x="7333" y="8238"/>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47" name="Овал 41046"/>
            <p:cNvSpPr/>
            <p:nvPr/>
          </p:nvSpPr>
          <p:spPr>
            <a:xfrm>
              <a:off x="8805"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48" name="Овал 41047"/>
            <p:cNvSpPr/>
            <p:nvPr/>
          </p:nvSpPr>
          <p:spPr>
            <a:xfrm>
              <a:off x="9600"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49" name="Овал 41048"/>
            <p:cNvSpPr/>
            <p:nvPr/>
          </p:nvSpPr>
          <p:spPr>
            <a:xfrm>
              <a:off x="9260" y="8238"/>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50" name="Овал 41049"/>
            <p:cNvSpPr/>
            <p:nvPr/>
          </p:nvSpPr>
          <p:spPr>
            <a:xfrm>
              <a:off x="10283"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51" name="Овал 41050"/>
            <p:cNvSpPr/>
            <p:nvPr/>
          </p:nvSpPr>
          <p:spPr>
            <a:xfrm>
              <a:off x="11078"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52" name="Овал 41051"/>
            <p:cNvSpPr/>
            <p:nvPr/>
          </p:nvSpPr>
          <p:spPr>
            <a:xfrm>
              <a:off x="10738" y="8238"/>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53" name="Овал 41052"/>
            <p:cNvSpPr/>
            <p:nvPr/>
          </p:nvSpPr>
          <p:spPr>
            <a:xfrm>
              <a:off x="12210"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54" name="Овал 41053"/>
            <p:cNvSpPr/>
            <p:nvPr/>
          </p:nvSpPr>
          <p:spPr>
            <a:xfrm>
              <a:off x="13005"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55" name="Овал 41054"/>
            <p:cNvSpPr/>
            <p:nvPr/>
          </p:nvSpPr>
          <p:spPr>
            <a:xfrm>
              <a:off x="12665" y="8238"/>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56" name="Овал 41055"/>
            <p:cNvSpPr/>
            <p:nvPr/>
          </p:nvSpPr>
          <p:spPr>
            <a:xfrm>
              <a:off x="13570"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57" name="Овал 41056"/>
            <p:cNvSpPr/>
            <p:nvPr/>
          </p:nvSpPr>
          <p:spPr>
            <a:xfrm>
              <a:off x="14365"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58" name="Овал 41057"/>
            <p:cNvSpPr/>
            <p:nvPr/>
          </p:nvSpPr>
          <p:spPr>
            <a:xfrm>
              <a:off x="14025" y="8238"/>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59" name="Овал 41058"/>
            <p:cNvSpPr/>
            <p:nvPr/>
          </p:nvSpPr>
          <p:spPr>
            <a:xfrm>
              <a:off x="15498"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60" name="Овал 41059"/>
            <p:cNvSpPr/>
            <p:nvPr/>
          </p:nvSpPr>
          <p:spPr>
            <a:xfrm>
              <a:off x="16293" y="7555"/>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61" name="Овал 41060"/>
            <p:cNvSpPr/>
            <p:nvPr/>
          </p:nvSpPr>
          <p:spPr>
            <a:xfrm>
              <a:off x="15953" y="8238"/>
              <a:ext cx="340" cy="340"/>
            </a:xfrm>
            <a:prstGeom prst="ellipse">
              <a:avLst/>
            </a:prstGeom>
            <a:solidFill>
              <a:schemeClr val="accent1"/>
            </a:solidFill>
            <a:ln w="9525" cap="flat" cmpd="sng">
              <a:solidFill>
                <a:schemeClr val="tx1"/>
              </a:solidFill>
              <a:prstDash val="solid"/>
              <a:headEnd type="none" w="med" len="med"/>
              <a:tailEnd type="none" w="med" len="med"/>
            </a:ln>
          </p:spPr>
          <p:txBody>
            <a:bodyPr/>
            <a:p>
              <a:endParaRPr lang="ru-RU" altLang="en-US"/>
            </a:p>
          </p:txBody>
        </p:sp>
        <p:sp>
          <p:nvSpPr>
            <p:cNvPr id="41062" name="Текстовое поле 41061"/>
            <p:cNvSpPr txBox="1"/>
            <p:nvPr/>
          </p:nvSpPr>
          <p:spPr>
            <a:xfrm>
              <a:off x="5178" y="9143"/>
              <a:ext cx="9640" cy="580"/>
            </a:xfrm>
            <a:prstGeom prst="rect">
              <a:avLst/>
            </a:prstGeom>
            <a:noFill/>
            <a:ln w="9525">
              <a:noFill/>
            </a:ln>
          </p:spPr>
          <p:txBody>
            <a:bodyPr>
              <a:spAutoFit/>
            </a:bodyPr>
            <a:p>
              <a:pPr>
                <a:spcBef>
                  <a:spcPct val="50000"/>
                </a:spcBef>
              </a:pPr>
              <a:r>
                <a:t>Пробы (ежегодные, ежемесячные, декадные и т.д.)</a:t>
              </a:r>
            </a:p>
          </p:txBody>
        </p:sp>
        <p:sp>
          <p:nvSpPr>
            <p:cNvPr id="41063" name="Текстовое поле 41062"/>
            <p:cNvSpPr txBox="1"/>
            <p:nvPr/>
          </p:nvSpPr>
          <p:spPr>
            <a:xfrm>
              <a:off x="2400" y="1885"/>
              <a:ext cx="2098" cy="580"/>
            </a:xfrm>
            <a:prstGeom prst="rect">
              <a:avLst/>
            </a:prstGeom>
            <a:noFill/>
            <a:ln w="9525">
              <a:noFill/>
            </a:ln>
          </p:spPr>
          <p:txBody>
            <a:bodyPr>
              <a:spAutoFit/>
            </a:bodyPr>
            <a:p>
              <a:pPr>
                <a:spcBef>
                  <a:spcPct val="50000"/>
                </a:spcBef>
              </a:pPr>
              <a:r>
                <a:rPr b="1"/>
                <a:t>Макро</a:t>
              </a:r>
              <a:endParaRPr b="1"/>
            </a:p>
          </p:txBody>
        </p:sp>
        <p:sp>
          <p:nvSpPr>
            <p:cNvPr id="41064" name="Текстовое поле 41063"/>
            <p:cNvSpPr txBox="1"/>
            <p:nvPr/>
          </p:nvSpPr>
          <p:spPr>
            <a:xfrm>
              <a:off x="2343" y="4040"/>
              <a:ext cx="2097" cy="580"/>
            </a:xfrm>
            <a:prstGeom prst="rect">
              <a:avLst/>
            </a:prstGeom>
            <a:noFill/>
            <a:ln w="9525">
              <a:noFill/>
            </a:ln>
          </p:spPr>
          <p:txBody>
            <a:bodyPr>
              <a:spAutoFit/>
            </a:bodyPr>
            <a:p>
              <a:pPr>
                <a:spcBef>
                  <a:spcPct val="50000"/>
                </a:spcBef>
              </a:pPr>
              <a:r>
                <a:rPr b="1"/>
                <a:t>Мезо</a:t>
              </a:r>
              <a:endParaRPr b="1"/>
            </a:p>
          </p:txBody>
        </p:sp>
        <p:sp>
          <p:nvSpPr>
            <p:cNvPr id="41065" name="Текстовое поле 41064"/>
            <p:cNvSpPr txBox="1"/>
            <p:nvPr/>
          </p:nvSpPr>
          <p:spPr>
            <a:xfrm>
              <a:off x="2343" y="5740"/>
              <a:ext cx="2097" cy="580"/>
            </a:xfrm>
            <a:prstGeom prst="rect">
              <a:avLst/>
            </a:prstGeom>
            <a:noFill/>
            <a:ln w="9525">
              <a:noFill/>
            </a:ln>
          </p:spPr>
          <p:txBody>
            <a:bodyPr>
              <a:spAutoFit/>
            </a:bodyPr>
            <a:p>
              <a:pPr>
                <a:spcBef>
                  <a:spcPct val="50000"/>
                </a:spcBef>
              </a:pPr>
              <a:r>
                <a:rPr b="1"/>
                <a:t>Микро</a:t>
              </a:r>
              <a:endParaRPr b="1"/>
            </a:p>
          </p:txBody>
        </p:sp>
      </p:grpSp>
      <p:sp>
        <p:nvSpPr>
          <p:cNvPr id="15" name="Текстовое поле 14"/>
          <p:cNvSpPr txBox="1"/>
          <p:nvPr/>
        </p:nvSpPr>
        <p:spPr>
          <a:xfrm>
            <a:off x="-635" y="5781675"/>
            <a:ext cx="12192000" cy="953135"/>
          </a:xfrm>
          <a:prstGeom prst="rect">
            <a:avLst/>
          </a:prstGeom>
          <a:noFill/>
        </p:spPr>
        <p:txBody>
          <a:bodyPr wrap="square" rtlCol="0">
            <a:spAutoFit/>
          </a:bodyPr>
          <a:p>
            <a:r>
              <a:rPr lang="ru-RU" altLang="ru-RU" sz="2400" b="1"/>
              <a:t>Принцип 3</a:t>
            </a:r>
            <a:r>
              <a:rPr lang="ru-RU" altLang="ru-RU" sz="2400"/>
              <a:t>. Локальные повторности (несколько проб в каждой точке мониторинга)</a:t>
            </a:r>
            <a:endParaRPr lang="ru-RU" altLang="ru-RU" sz="2400"/>
          </a:p>
          <a:p>
            <a:r>
              <a:rPr lang="ru-RU" altLang="ru-RU" sz="2400" b="1"/>
              <a:t>Принцип 4</a:t>
            </a:r>
            <a:r>
              <a:rPr lang="ru-RU" altLang="ru-RU" sz="2400"/>
              <a:t>. Охват разных пространственных масштабов.</a:t>
            </a:r>
            <a:r>
              <a:rPr lang="ru-RU" altLang="ru-RU" sz="3200"/>
              <a:t> </a:t>
            </a:r>
            <a:endParaRPr lang="ru-RU" altLang="ru-RU" sz="3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p>
            <a:r>
              <a:rPr lang="ru-RU" altLang="ru-RU"/>
              <a:t>Общее в разных подходах</a:t>
            </a:r>
            <a:endParaRPr lang="en-US" altLang="ru-RU"/>
          </a:p>
        </p:txBody>
      </p:sp>
      <p:sp>
        <p:nvSpPr>
          <p:cNvPr id="3" name="Замещающее содержимое 2"/>
          <p:cNvSpPr>
            <a:spLocks noGrp="1"/>
          </p:cNvSpPr>
          <p:nvPr>
            <p:ph idx="1"/>
          </p:nvPr>
        </p:nvSpPr>
        <p:spPr/>
        <p:txBody>
          <a:bodyPr/>
          <a:p>
            <a:pPr marL="457200" indent="-457200">
              <a:buFont typeface="Arial" panose="020B0604020202020204" pitchFamily="34" charset="0"/>
              <a:buChar char="•"/>
            </a:pPr>
            <a:r>
              <a:rPr lang="ru-RU" altLang="en-US"/>
              <a:t>Повторяющиеся наблюдения (многолетние) </a:t>
            </a:r>
            <a:r>
              <a:rPr lang="ru-RU" altLang="en-US" i="1"/>
              <a:t>одной и той же системы</a:t>
            </a:r>
            <a:r>
              <a:rPr lang="ru-RU" altLang="en-US"/>
              <a:t>. </a:t>
            </a:r>
            <a:endParaRPr lang="ru-RU" altLang="en-US"/>
          </a:p>
          <a:p>
            <a:pPr marL="457200" indent="-457200">
              <a:buFont typeface="Arial" panose="020B0604020202020204" pitchFamily="34" charset="0"/>
              <a:buChar char="•"/>
            </a:pPr>
            <a:endParaRPr lang="ru-RU" altLang="en-US"/>
          </a:p>
          <a:p>
            <a:pPr marL="457200" indent="-457200">
              <a:buFont typeface="Arial" panose="020B0604020202020204" pitchFamily="34" charset="0"/>
              <a:buChar char="•"/>
            </a:pPr>
            <a:r>
              <a:rPr lang="ru-RU" altLang="en-US"/>
              <a:t>Наблюдения организованы по </a:t>
            </a:r>
            <a:r>
              <a:rPr lang="ru-RU" altLang="en-US" i="1"/>
              <a:t>одной и той же методике.</a:t>
            </a:r>
            <a:endParaRPr lang="ru-RU" altLang="en-US"/>
          </a:p>
          <a:p>
            <a:pPr marL="457200" indent="-457200">
              <a:buFont typeface="Arial" panose="020B0604020202020204" pitchFamily="34" charset="0"/>
              <a:buChar char="•"/>
            </a:pPr>
            <a:endParaRPr lang="ru-RU" altLang="en-US"/>
          </a:p>
          <a:p>
            <a:pPr marL="457200" indent="-457200">
              <a:buFont typeface="Arial" panose="020B0604020202020204" pitchFamily="34" charset="0"/>
              <a:buChar char="•"/>
            </a:pPr>
            <a:r>
              <a:rPr lang="ru-RU" altLang="en-US"/>
              <a:t>Результат представлен в виде </a:t>
            </a:r>
            <a:r>
              <a:rPr lang="ru-RU" altLang="en-US" i="1"/>
              <a:t>временного ряда </a:t>
            </a:r>
            <a:r>
              <a:rPr lang="ru-RU" altLang="en-US"/>
              <a:t>одного или нескольких показателей.</a:t>
            </a:r>
            <a:endParaRPr lang="ru-RU" altLang="en-US"/>
          </a:p>
          <a:p>
            <a:pPr marL="457200" indent="-457200"/>
            <a:endParaRPr lang="ru-RU" altLang="en-US"/>
          </a:p>
          <a:p>
            <a:endParaRPr lang="ru-RU"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6" name="Текстовое поле 90115"/>
          <p:cNvSpPr txBox="1"/>
          <p:nvPr/>
        </p:nvSpPr>
        <p:spPr>
          <a:xfrm>
            <a:off x="1703388" y="2218055"/>
            <a:ext cx="3024187" cy="922020"/>
          </a:xfrm>
          <a:prstGeom prst="rect">
            <a:avLst/>
          </a:prstGeom>
          <a:noFill/>
          <a:ln w="9525">
            <a:noFill/>
          </a:ln>
        </p:spPr>
        <p:txBody>
          <a:bodyPr>
            <a:spAutoFit/>
          </a:bodyPr>
          <a:p>
            <a:pPr>
              <a:spcBef>
                <a:spcPct val="50000"/>
              </a:spcBef>
            </a:pPr>
            <a:r>
              <a:t>Изменения </a:t>
            </a:r>
            <a:r>
              <a:rPr i="1"/>
              <a:t>синхронны </a:t>
            </a:r>
            <a:r>
              <a:t>на </a:t>
            </a:r>
            <a:r>
              <a:rPr err="1"/>
              <a:t>макропространственном</a:t>
            </a:r>
            <a:r>
              <a:t> уровне </a:t>
            </a:r>
          </a:p>
        </p:txBody>
      </p:sp>
      <p:sp>
        <p:nvSpPr>
          <p:cNvPr id="90117" name="Текстовое поле 90116"/>
          <p:cNvSpPr txBox="1"/>
          <p:nvPr/>
        </p:nvSpPr>
        <p:spPr>
          <a:xfrm>
            <a:off x="5159375" y="2218055"/>
            <a:ext cx="4968875" cy="922020"/>
          </a:xfrm>
          <a:prstGeom prst="rect">
            <a:avLst/>
          </a:prstGeom>
          <a:noFill/>
          <a:ln w="9525">
            <a:noFill/>
          </a:ln>
        </p:spPr>
        <p:txBody>
          <a:bodyPr>
            <a:spAutoFit/>
          </a:bodyPr>
          <a:p>
            <a:pPr>
              <a:spcBef>
                <a:spcPct val="50000"/>
              </a:spcBef>
            </a:pPr>
            <a:r>
              <a:t>Изменения с высокой вероятностью связаны с влиянием «глобальных» факторов окружающей среды (</a:t>
            </a:r>
            <a:r>
              <a:rPr err="1"/>
              <a:t>температура</a:t>
            </a:r>
            <a:r>
              <a:t>, соленость и т.п.)</a:t>
            </a:r>
          </a:p>
        </p:txBody>
      </p:sp>
      <p:sp>
        <p:nvSpPr>
          <p:cNvPr id="90118" name="Текстовое поле 90117"/>
          <p:cNvSpPr txBox="1"/>
          <p:nvPr/>
        </p:nvSpPr>
        <p:spPr>
          <a:xfrm>
            <a:off x="1703388" y="3534093"/>
            <a:ext cx="3168650" cy="922020"/>
          </a:xfrm>
          <a:prstGeom prst="rect">
            <a:avLst/>
          </a:prstGeom>
          <a:noFill/>
          <a:ln w="9525">
            <a:noFill/>
          </a:ln>
        </p:spPr>
        <p:txBody>
          <a:bodyPr>
            <a:spAutoFit/>
          </a:bodyPr>
          <a:p>
            <a:pPr>
              <a:spcBef>
                <a:spcPct val="50000"/>
              </a:spcBef>
            </a:pPr>
            <a:r>
              <a:t>Изменения </a:t>
            </a:r>
            <a:r>
              <a:rPr i="1"/>
              <a:t>НЕ синхронны </a:t>
            </a:r>
            <a:r>
              <a:t>на </a:t>
            </a:r>
            <a:r>
              <a:rPr err="1"/>
              <a:t>макропространственном</a:t>
            </a:r>
            <a:r>
              <a:t> уровне </a:t>
            </a:r>
          </a:p>
        </p:txBody>
      </p:sp>
      <p:sp>
        <p:nvSpPr>
          <p:cNvPr id="90119" name="Текстовое поле 90118"/>
          <p:cNvSpPr txBox="1"/>
          <p:nvPr/>
        </p:nvSpPr>
        <p:spPr>
          <a:xfrm>
            <a:off x="5159375" y="3534093"/>
            <a:ext cx="5329238" cy="2030095"/>
          </a:xfrm>
          <a:prstGeom prst="rect">
            <a:avLst/>
          </a:prstGeom>
          <a:noFill/>
          <a:ln w="9525">
            <a:noFill/>
          </a:ln>
        </p:spPr>
        <p:txBody>
          <a:bodyPr>
            <a:spAutoFit/>
          </a:bodyPr>
          <a:p>
            <a:pPr>
              <a:spcBef>
                <a:spcPct val="50000"/>
              </a:spcBef>
            </a:pPr>
            <a:r>
              <a:t>Изменения с высокой вероятностью НЕ связаны с влиянием глобальных факторов. Они вызваны локальными причинами. Возможны популяционные механизмы (локальное изменение рождаемости, смертности, </a:t>
            </a:r>
            <a:r>
              <a:rPr err="1"/>
              <a:t>миграционной</a:t>
            </a:r>
            <a:r>
              <a:t> активности и т. п.).  Возможны изменения локальных гидрологических параметров.</a:t>
            </a:r>
          </a:p>
        </p:txBody>
      </p:sp>
      <p:sp>
        <p:nvSpPr>
          <p:cNvPr id="90122" name="Текстовое поле 90121"/>
          <p:cNvSpPr txBox="1"/>
          <p:nvPr/>
        </p:nvSpPr>
        <p:spPr>
          <a:xfrm>
            <a:off x="2869565" y="260350"/>
            <a:ext cx="6771005" cy="1506855"/>
          </a:xfrm>
          <a:prstGeom prst="rect">
            <a:avLst/>
          </a:prstGeom>
          <a:noFill/>
          <a:ln w="9525">
            <a:noFill/>
          </a:ln>
        </p:spPr>
        <p:txBody>
          <a:bodyPr wrap="square">
            <a:spAutoFit/>
          </a:bodyPr>
          <a:p>
            <a:pPr algn="ctr">
              <a:spcBef>
                <a:spcPct val="50000"/>
              </a:spcBef>
            </a:pPr>
            <a:r>
              <a:rPr lang="ru-RU" sz="3200" b="1" u="sng"/>
              <a:t>А</a:t>
            </a:r>
            <a:r>
              <a:rPr sz="3200" b="1" u="sng"/>
              <a:t>нализ на </a:t>
            </a:r>
            <a:r>
              <a:rPr sz="3200" b="1" u="sng" err="1"/>
              <a:t>макроуровне</a:t>
            </a:r>
            <a:r>
              <a:rPr lang="ru-RU" sz="3200" b="1" u="sng" err="1"/>
              <a:t> </a:t>
            </a:r>
            <a:endParaRPr lang="ru-RU" sz="3200" b="1" u="sng" err="1"/>
          </a:p>
          <a:p>
            <a:pPr algn="ctr">
              <a:spcBef>
                <a:spcPct val="50000"/>
              </a:spcBef>
            </a:pPr>
            <a:r>
              <a:rPr lang="ru-RU" sz="2400" b="1" u="sng" err="1"/>
              <a:t>(точки мониторинга разнесены на многие километры)</a:t>
            </a:r>
            <a:endParaRPr lang="ru-RU" sz="2400" b="1" u="sng" err="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9" name="Прямоугольник 11268"/>
          <p:cNvSpPr/>
          <p:nvPr/>
        </p:nvSpPr>
        <p:spPr>
          <a:xfrm>
            <a:off x="1703388" y="0"/>
            <a:ext cx="8785225" cy="765175"/>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u="none" kern="1200" baseline="0">
                <a:solidFill>
                  <a:schemeClr val="tx1"/>
                </a:solidFill>
                <a:latin typeface="Arial" panose="020B0604020202020204" pitchFamily="34" charset="0"/>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Arial" panose="020B0604020202020204" pitchFamily="34" charset="0"/>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Arial" panose="020B0604020202020204" pitchFamily="34" charset="0"/>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Arial" panose="020B0604020202020204" pitchFamily="34" charset="0"/>
              </a:defRPr>
            </a:lvl5pPr>
          </a:lstStyle>
          <a:p>
            <a:pPr lvl="0" algn="just">
              <a:buNone/>
            </a:pPr>
            <a:r>
              <a:t>Мониторинговые наблюдения в </a:t>
            </a:r>
            <a:r>
              <a:rPr lang="en-US" altLang="x-none" err="1"/>
              <a:t>Wadden</a:t>
            </a:r>
            <a:r>
              <a:rPr lang="en-US" altLang="x-none"/>
              <a:t> Sea</a:t>
            </a:r>
            <a:endParaRPr lang="en-US" altLang="x-none"/>
          </a:p>
          <a:p>
            <a:pPr lvl="0" algn="just">
              <a:buNone/>
            </a:pPr>
          </a:p>
          <a:p>
            <a:pPr lvl="0" algn="just">
              <a:buNone/>
            </a:pPr>
          </a:p>
          <a:p>
            <a:pPr lvl="0" algn="just">
              <a:buNone/>
            </a:pPr>
            <a:r>
              <a:t> </a:t>
            </a:r>
          </a:p>
        </p:txBody>
      </p:sp>
      <p:pic>
        <p:nvPicPr>
          <p:cNvPr id="11270" name="Замещающее содержимое 11269"/>
          <p:cNvPicPr>
            <a:picLocks noChangeAspect="1"/>
          </p:cNvPicPr>
          <p:nvPr>
            <p:ph sz="half" idx="1"/>
          </p:nvPr>
        </p:nvPicPr>
        <p:blipFill>
          <a:blip r:embed="rId1"/>
          <a:stretch>
            <a:fillRect/>
          </a:stretch>
        </p:blipFill>
        <p:spPr>
          <a:xfrm>
            <a:off x="1524000" y="620713"/>
            <a:ext cx="4038600" cy="2427287"/>
          </a:xfrm>
        </p:spPr>
      </p:pic>
      <p:sp>
        <p:nvSpPr>
          <p:cNvPr id="11297" name="Текстовое поле 11296"/>
          <p:cNvSpPr txBox="1"/>
          <p:nvPr/>
        </p:nvSpPr>
        <p:spPr>
          <a:xfrm>
            <a:off x="1524000" y="3068638"/>
            <a:ext cx="3382963" cy="368300"/>
          </a:xfrm>
          <a:prstGeom prst="rect">
            <a:avLst/>
          </a:prstGeom>
          <a:noFill/>
          <a:ln w="9525">
            <a:noFill/>
          </a:ln>
        </p:spPr>
        <p:txBody>
          <a:bodyPr>
            <a:spAutoFit/>
          </a:bodyPr>
          <a:p>
            <a:pPr>
              <a:spcBef>
                <a:spcPct val="50000"/>
              </a:spcBef>
            </a:pPr>
            <a:r>
              <a:rPr lang="en-US" altLang="x-none" err="1"/>
              <a:t>Beukema</a:t>
            </a:r>
            <a:r>
              <a:rPr lang="en-US" altLang="x-none"/>
              <a:t>, </a:t>
            </a:r>
            <a:r>
              <a:rPr lang="en-US" altLang="x-none" err="1"/>
              <a:t>Dekker</a:t>
            </a:r>
            <a:r>
              <a:rPr lang="en-US" altLang="x-none"/>
              <a:t>, 2007 </a:t>
            </a:r>
            <a:endParaRPr lang="en-US" altLang="x-none"/>
          </a:p>
        </p:txBody>
      </p:sp>
      <p:pic>
        <p:nvPicPr>
          <p:cNvPr id="11299" name="Замещающее содержимое 11298"/>
          <p:cNvPicPr>
            <a:picLocks noChangeAspect="1"/>
          </p:cNvPicPr>
          <p:nvPr>
            <p:ph sz="quarter" idx="2"/>
          </p:nvPr>
        </p:nvPicPr>
        <p:blipFill>
          <a:blip r:embed="rId2"/>
          <a:srcRect l="40204" t="33464" r="11206" b="13144"/>
          <a:stretch>
            <a:fillRect/>
          </a:stretch>
        </p:blipFill>
        <p:spPr>
          <a:xfrm>
            <a:off x="3359150" y="3436938"/>
            <a:ext cx="5472113" cy="3421062"/>
          </a:xfrm>
        </p:spPr>
      </p:pic>
      <p:sp>
        <p:nvSpPr>
          <p:cNvPr id="11302" name="Текстовое поле 11301"/>
          <p:cNvSpPr txBox="1"/>
          <p:nvPr/>
        </p:nvSpPr>
        <p:spPr>
          <a:xfrm>
            <a:off x="7285038" y="3068638"/>
            <a:ext cx="3382962" cy="368300"/>
          </a:xfrm>
          <a:prstGeom prst="rect">
            <a:avLst/>
          </a:prstGeom>
          <a:noFill/>
          <a:ln w="9525">
            <a:noFill/>
          </a:ln>
        </p:spPr>
        <p:txBody>
          <a:bodyPr>
            <a:spAutoFit/>
          </a:bodyPr>
          <a:p>
            <a:pPr algn="r">
              <a:spcBef>
                <a:spcPct val="50000"/>
              </a:spcBef>
            </a:pPr>
            <a:r>
              <a:rPr lang="en-US" altLang="x-none" err="1"/>
              <a:t>Buttger</a:t>
            </a:r>
            <a:r>
              <a:rPr lang="en-US" altLang="x-none"/>
              <a:t> et al, 2008 </a:t>
            </a:r>
            <a:endParaRPr lang="en-US" altLang="x-none"/>
          </a:p>
        </p:txBody>
      </p:sp>
      <p:sp>
        <p:nvSpPr>
          <p:cNvPr id="11303" name="Прямое соединение 11302"/>
          <p:cNvSpPr/>
          <p:nvPr/>
        </p:nvSpPr>
        <p:spPr>
          <a:xfrm>
            <a:off x="2495550" y="3357563"/>
            <a:ext cx="2520950" cy="2592387"/>
          </a:xfrm>
          <a:prstGeom prst="line">
            <a:avLst/>
          </a:prstGeom>
          <a:ln w="9525" cap="flat" cmpd="sng">
            <a:solidFill>
              <a:schemeClr val="tx1"/>
            </a:solidFill>
            <a:prstDash val="solid"/>
            <a:headEnd type="none" w="med" len="med"/>
            <a:tailEnd type="triangle" w="med" len="med"/>
          </a:ln>
        </p:spPr>
      </p:sp>
      <p:pic>
        <p:nvPicPr>
          <p:cNvPr id="11307" name="Замещающее содержимое 11306"/>
          <p:cNvPicPr>
            <a:picLocks noChangeAspect="1"/>
          </p:cNvPicPr>
          <p:nvPr>
            <p:ph sz="quarter" idx="3"/>
          </p:nvPr>
        </p:nvPicPr>
        <p:blipFill>
          <a:blip r:embed="rId3"/>
          <a:srcRect t="5322" r="4193"/>
          <a:stretch>
            <a:fillRect/>
          </a:stretch>
        </p:blipFill>
        <p:spPr>
          <a:xfrm>
            <a:off x="5735638" y="620713"/>
            <a:ext cx="4932362" cy="2541587"/>
          </a:xfrm>
        </p:spPr>
      </p:pic>
      <p:sp>
        <p:nvSpPr>
          <p:cNvPr id="11310" name="Прямое соединение 11309"/>
          <p:cNvSpPr/>
          <p:nvPr/>
        </p:nvSpPr>
        <p:spPr>
          <a:xfrm flipH="1">
            <a:off x="6743700" y="3284538"/>
            <a:ext cx="1944688" cy="649287"/>
          </a:xfrm>
          <a:prstGeom prst="line">
            <a:avLst/>
          </a:prstGeom>
          <a:ln w="9525" cap="flat" cmpd="sng">
            <a:solidFill>
              <a:schemeClr val="tx1"/>
            </a:solidFill>
            <a:prstDash val="solid"/>
            <a:headEnd type="none" w="med" len="med"/>
            <a:tailEnd type="triangle" w="med" len="med"/>
          </a:ln>
        </p:spPr>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3188" name="Изображение 93187"/>
          <p:cNvPicPr>
            <a:picLocks noChangeAspect="1"/>
          </p:cNvPicPr>
          <p:nvPr/>
        </p:nvPicPr>
        <p:blipFill>
          <a:blip r:embed="rId1"/>
          <a:stretch>
            <a:fillRect/>
          </a:stretch>
        </p:blipFill>
        <p:spPr>
          <a:xfrm>
            <a:off x="1847850" y="1196975"/>
            <a:ext cx="8507413" cy="5292725"/>
          </a:xfrm>
          <a:prstGeom prst="rect">
            <a:avLst/>
          </a:prstGeom>
          <a:noFill/>
          <a:ln w="9525">
            <a:noFill/>
          </a:ln>
        </p:spPr>
      </p:pic>
      <p:sp>
        <p:nvSpPr>
          <p:cNvPr id="93189" name="Прямое соединение 93188"/>
          <p:cNvSpPr/>
          <p:nvPr/>
        </p:nvSpPr>
        <p:spPr>
          <a:xfrm flipV="1">
            <a:off x="2782888" y="2708275"/>
            <a:ext cx="2017712" cy="360363"/>
          </a:xfrm>
          <a:prstGeom prst="line">
            <a:avLst/>
          </a:prstGeom>
          <a:ln w="25400" cap="flat" cmpd="sng">
            <a:solidFill>
              <a:schemeClr val="tx1"/>
            </a:solidFill>
            <a:prstDash val="dashDot"/>
            <a:headEnd type="none" w="med" len="med"/>
            <a:tailEnd type="none" w="med" len="med"/>
          </a:ln>
        </p:spPr>
      </p:sp>
      <p:sp>
        <p:nvSpPr>
          <p:cNvPr id="93190" name="Прямое соединение 93189"/>
          <p:cNvSpPr/>
          <p:nvPr/>
        </p:nvSpPr>
        <p:spPr>
          <a:xfrm>
            <a:off x="5735638" y="3573463"/>
            <a:ext cx="1296987" cy="71437"/>
          </a:xfrm>
          <a:prstGeom prst="line">
            <a:avLst/>
          </a:prstGeom>
          <a:ln w="25400" cap="flat" cmpd="sng">
            <a:solidFill>
              <a:schemeClr val="tx1"/>
            </a:solidFill>
            <a:prstDash val="dashDot"/>
            <a:headEnd type="none" w="med" len="med"/>
            <a:tailEnd type="none" w="med" len="med"/>
          </a:ln>
        </p:spPr>
      </p:sp>
      <p:sp>
        <p:nvSpPr>
          <p:cNvPr id="93191" name="Прямое соединение 93190"/>
          <p:cNvSpPr/>
          <p:nvPr/>
        </p:nvSpPr>
        <p:spPr>
          <a:xfrm>
            <a:off x="7104063" y="3644900"/>
            <a:ext cx="647700" cy="647700"/>
          </a:xfrm>
          <a:prstGeom prst="line">
            <a:avLst/>
          </a:prstGeom>
          <a:ln w="25400" cap="flat" cmpd="sng">
            <a:solidFill>
              <a:schemeClr val="tx1"/>
            </a:solidFill>
            <a:prstDash val="dashDot"/>
            <a:headEnd type="none" w="med" len="med"/>
            <a:tailEnd type="none" w="med" len="med"/>
          </a:ln>
        </p:spPr>
      </p:sp>
      <p:sp>
        <p:nvSpPr>
          <p:cNvPr id="93192" name="Текстовое поле 93191"/>
          <p:cNvSpPr txBox="1"/>
          <p:nvPr/>
        </p:nvSpPr>
        <p:spPr>
          <a:xfrm>
            <a:off x="6456363" y="2133600"/>
            <a:ext cx="2952750" cy="398780"/>
          </a:xfrm>
          <a:prstGeom prst="rect">
            <a:avLst/>
          </a:prstGeom>
          <a:noFill/>
          <a:ln w="9525">
            <a:noFill/>
          </a:ln>
        </p:spPr>
        <p:txBody>
          <a:bodyPr>
            <a:spAutoFit/>
          </a:bodyPr>
          <a:p>
            <a:pPr>
              <a:spcBef>
                <a:spcPct val="50000"/>
              </a:spcBef>
            </a:pPr>
            <a:r>
              <a:rPr lang="en-US" altLang="x-none" sz="2000" err="1"/>
              <a:t>R</a:t>
            </a:r>
            <a:r>
              <a:rPr lang="en-US" altLang="x-none" err="1"/>
              <a:t>sp</a:t>
            </a:r>
            <a:r>
              <a:rPr lang="en-US" altLang="x-none"/>
              <a:t>=0,64</a:t>
            </a:r>
            <a:endParaRPr lang="en-US" altLang="x-none"/>
          </a:p>
        </p:txBody>
      </p:sp>
      <p:sp>
        <p:nvSpPr>
          <p:cNvPr id="93193" name="Текстовое поле 93192"/>
          <p:cNvSpPr txBox="1"/>
          <p:nvPr/>
        </p:nvSpPr>
        <p:spPr>
          <a:xfrm>
            <a:off x="1524000" y="188913"/>
            <a:ext cx="9144000" cy="368300"/>
          </a:xfrm>
          <a:prstGeom prst="rect">
            <a:avLst/>
          </a:prstGeom>
          <a:noFill/>
          <a:ln w="9525">
            <a:noFill/>
          </a:ln>
        </p:spPr>
        <p:txBody>
          <a:bodyPr>
            <a:spAutoFit/>
          </a:bodyPr>
          <a:p>
            <a:pPr algn="ctr">
              <a:spcBef>
                <a:spcPct val="50000"/>
              </a:spcBef>
            </a:pPr>
            <a:r>
              <a:t>Динамика биомассы мидий на двух мониторинговых полигонах в </a:t>
            </a:r>
            <a:r>
              <a:rPr lang="en-US" altLang="x-none" err="1"/>
              <a:t>Wadden</a:t>
            </a:r>
            <a:r>
              <a:rPr lang="en-US" altLang="x-none"/>
              <a:t> Sea</a:t>
            </a:r>
            <a:endParaRPr lang="en-US" altLang="x-none"/>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0515600" cy="1325563"/>
          </a:xfrm>
        </p:spPr>
        <p:txBody>
          <a:bodyPr>
            <a:noAutofit/>
          </a:bodyPr>
          <a:p>
            <a:r>
              <a:rPr lang="ru-RU" altLang="en-US" sz="3200"/>
              <a:t>Пример: Синхронное пополнение </a:t>
            </a:r>
            <a:r>
              <a:rPr lang="en-US" altLang="en-US" sz="3200" i="1"/>
              <a:t>Semibalanus balanoides </a:t>
            </a:r>
            <a:r>
              <a:rPr lang="ru-RU" altLang="en-US" sz="3200"/>
              <a:t>на точках, разнесенных на несколько километров</a:t>
            </a:r>
            <a:endParaRPr lang="ru-RU" altLang="en-US" sz="3200"/>
          </a:p>
        </p:txBody>
      </p:sp>
      <p:pic>
        <p:nvPicPr>
          <p:cNvPr id="8" name="Замещающее содержимое 3"/>
          <p:cNvPicPr>
            <a:picLocks noChangeAspect="1"/>
          </p:cNvPicPr>
          <p:nvPr/>
        </p:nvPicPr>
        <p:blipFill>
          <a:blip r:embed="rId1"/>
          <a:srcRect l="21409" t="18444" r="30077" b="21773"/>
          <a:stretch>
            <a:fillRect/>
          </a:stretch>
        </p:blipFill>
        <p:spPr>
          <a:xfrm>
            <a:off x="60960" y="1104265"/>
            <a:ext cx="7611110" cy="5276215"/>
          </a:xfrm>
          <a:prstGeom prst="rect">
            <a:avLst/>
          </a:prstGeom>
        </p:spPr>
      </p:pic>
      <p:pic>
        <p:nvPicPr>
          <p:cNvPr id="7" name="Замещающее содержимое 6"/>
          <p:cNvPicPr>
            <a:picLocks noChangeAspect="1"/>
          </p:cNvPicPr>
          <p:nvPr>
            <p:ph idx="1"/>
          </p:nvPr>
        </p:nvPicPr>
        <p:blipFill>
          <a:blip r:embed="rId2"/>
          <a:stretch>
            <a:fillRect/>
          </a:stretch>
        </p:blipFill>
        <p:spPr>
          <a:xfrm>
            <a:off x="5645785" y="1053465"/>
            <a:ext cx="6546215" cy="5367020"/>
          </a:xfrm>
          <a:prstGeom prst="rect">
            <a:avLst/>
          </a:prstGeom>
        </p:spPr>
      </p:pic>
      <p:sp>
        <p:nvSpPr>
          <p:cNvPr id="9" name="Овал 8"/>
          <p:cNvSpPr/>
          <p:nvPr/>
        </p:nvSpPr>
        <p:spPr>
          <a:xfrm>
            <a:off x="4191000" y="375793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0" name="Овал 9"/>
          <p:cNvSpPr/>
          <p:nvPr/>
        </p:nvSpPr>
        <p:spPr>
          <a:xfrm>
            <a:off x="4191000" y="3963670"/>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2" name="Овал 11"/>
          <p:cNvSpPr/>
          <p:nvPr/>
        </p:nvSpPr>
        <p:spPr>
          <a:xfrm>
            <a:off x="4006850" y="391985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4" name="Овал 13"/>
          <p:cNvSpPr/>
          <p:nvPr/>
        </p:nvSpPr>
        <p:spPr>
          <a:xfrm>
            <a:off x="3963670" y="364045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Изображение 2"/>
          <p:cNvPicPr>
            <a:picLocks noChangeAspect="1"/>
          </p:cNvPicPr>
          <p:nvPr/>
        </p:nvPicPr>
        <p:blipFill>
          <a:blip r:embed="rId1"/>
          <a:srcRect l="50208" t="16296" r="26563" b="4630"/>
          <a:stretch>
            <a:fillRect/>
          </a:stretch>
        </p:blipFill>
        <p:spPr>
          <a:xfrm>
            <a:off x="8138160" y="19685"/>
            <a:ext cx="3571240" cy="6767830"/>
          </a:xfrm>
          <a:prstGeom prst="rect">
            <a:avLst/>
          </a:prstGeom>
        </p:spPr>
      </p:pic>
      <p:pic>
        <p:nvPicPr>
          <p:cNvPr id="4" name="Замещающее содержимое 3"/>
          <p:cNvPicPr>
            <a:picLocks noChangeAspect="1"/>
          </p:cNvPicPr>
          <p:nvPr/>
        </p:nvPicPr>
        <p:blipFill>
          <a:blip r:embed="rId2"/>
          <a:srcRect l="21409" t="18444" r="30077" b="17744"/>
          <a:stretch>
            <a:fillRect/>
          </a:stretch>
        </p:blipFill>
        <p:spPr>
          <a:xfrm>
            <a:off x="0" y="1226185"/>
            <a:ext cx="7611110" cy="5631815"/>
          </a:xfrm>
          <a:prstGeom prst="rect">
            <a:avLst/>
          </a:prstGeom>
        </p:spPr>
      </p:pic>
      <p:sp>
        <p:nvSpPr>
          <p:cNvPr id="8" name="Овал 7"/>
          <p:cNvSpPr/>
          <p:nvPr/>
        </p:nvSpPr>
        <p:spPr>
          <a:xfrm>
            <a:off x="4810125" y="256095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0" name="Овал 9"/>
          <p:cNvSpPr/>
          <p:nvPr/>
        </p:nvSpPr>
        <p:spPr>
          <a:xfrm>
            <a:off x="3870960" y="392239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1" name="Текстовое поле 10"/>
          <p:cNvSpPr txBox="1"/>
          <p:nvPr/>
        </p:nvSpPr>
        <p:spPr>
          <a:xfrm>
            <a:off x="0" y="0"/>
            <a:ext cx="6896735" cy="1198880"/>
          </a:xfrm>
          <a:prstGeom prst="rect">
            <a:avLst/>
          </a:prstGeom>
          <a:noFill/>
        </p:spPr>
        <p:txBody>
          <a:bodyPr wrap="none" rtlCol="0" anchor="t">
            <a:spAutoFit/>
          </a:bodyPr>
          <a:p>
            <a:r>
              <a:rPr lang="ru-RU" altLang="en-US" sz="2400">
                <a:sym typeface="+mn-ea"/>
              </a:rPr>
              <a:t>Пример: Синхронное пополнение </a:t>
            </a:r>
            <a:r>
              <a:rPr lang="en-US" altLang="en-US" sz="2400" i="1">
                <a:sym typeface="+mn-ea"/>
              </a:rPr>
              <a:t>Macoma balthica </a:t>
            </a:r>
            <a:endParaRPr lang="en-US" altLang="en-US" sz="2400" i="1">
              <a:sym typeface="+mn-ea"/>
            </a:endParaRPr>
          </a:p>
          <a:p>
            <a:r>
              <a:rPr lang="ru-RU" altLang="en-US" sz="2400">
                <a:sym typeface="+mn-ea"/>
              </a:rPr>
              <a:t>на точках, разнесенных на несколько километров</a:t>
            </a:r>
            <a:endParaRPr lang="ru-RU" altLang="en-US" sz="2400">
              <a:sym typeface="+mn-ea"/>
            </a:endParaRPr>
          </a:p>
          <a:p>
            <a:r>
              <a:rPr lang="en-US" altLang="ru-RU" sz="2400">
                <a:sym typeface="+mn-ea"/>
              </a:rPr>
              <a:t>(</a:t>
            </a:r>
            <a:r>
              <a:rPr lang="ru-RU" altLang="en-US" sz="2400">
                <a:sym typeface="+mn-ea"/>
              </a:rPr>
              <a:t>Назарова, 2015)</a:t>
            </a:r>
            <a:endParaRPr lang="ru-RU" altLang="en-US" sz="2400">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40" name="Текстовое поле 91139"/>
          <p:cNvSpPr txBox="1"/>
          <p:nvPr/>
        </p:nvSpPr>
        <p:spPr>
          <a:xfrm>
            <a:off x="1703388" y="2125980"/>
            <a:ext cx="3168650" cy="922020"/>
          </a:xfrm>
          <a:prstGeom prst="rect">
            <a:avLst/>
          </a:prstGeom>
          <a:noFill/>
          <a:ln w="9525">
            <a:noFill/>
          </a:ln>
        </p:spPr>
        <p:txBody>
          <a:bodyPr>
            <a:spAutoFit/>
          </a:bodyPr>
          <a:p>
            <a:pPr>
              <a:spcBef>
                <a:spcPct val="50000"/>
              </a:spcBef>
            </a:pPr>
            <a:r>
              <a:t>Изменения синхронны на </a:t>
            </a:r>
            <a:r>
              <a:rPr err="1"/>
              <a:t>мезопространственном</a:t>
            </a:r>
            <a:r>
              <a:t> уровне </a:t>
            </a:r>
          </a:p>
        </p:txBody>
      </p:sp>
      <p:sp>
        <p:nvSpPr>
          <p:cNvPr id="91141" name="Текстовое поле 91140"/>
          <p:cNvSpPr txBox="1"/>
          <p:nvPr/>
        </p:nvSpPr>
        <p:spPr>
          <a:xfrm>
            <a:off x="5159375" y="2125980"/>
            <a:ext cx="4968875" cy="645160"/>
          </a:xfrm>
          <a:prstGeom prst="rect">
            <a:avLst/>
          </a:prstGeom>
          <a:noFill/>
          <a:ln w="9525">
            <a:noFill/>
          </a:ln>
        </p:spPr>
        <p:txBody>
          <a:bodyPr>
            <a:spAutoFit/>
          </a:bodyPr>
          <a:p>
            <a:pPr>
              <a:spcBef>
                <a:spcPct val="50000"/>
              </a:spcBef>
            </a:pPr>
            <a:r>
              <a:t>Изменения наверняка связаны с влиянием глобальных факторов</a:t>
            </a:r>
          </a:p>
        </p:txBody>
      </p:sp>
      <p:sp>
        <p:nvSpPr>
          <p:cNvPr id="91142" name="Текстовое поле 91141"/>
          <p:cNvSpPr txBox="1"/>
          <p:nvPr/>
        </p:nvSpPr>
        <p:spPr>
          <a:xfrm>
            <a:off x="1524000" y="1560830"/>
            <a:ext cx="9144000" cy="368300"/>
          </a:xfrm>
          <a:prstGeom prst="rect">
            <a:avLst/>
          </a:prstGeom>
          <a:noFill/>
          <a:ln w="9525">
            <a:noFill/>
          </a:ln>
        </p:spPr>
        <p:txBody>
          <a:bodyPr>
            <a:spAutoFit/>
          </a:bodyPr>
          <a:p>
            <a:pPr algn="ctr">
              <a:spcBef>
                <a:spcPct val="50000"/>
              </a:spcBef>
            </a:pPr>
            <a:r>
              <a:rPr b="1" u="sng"/>
              <a:t>При условии </a:t>
            </a:r>
            <a:r>
              <a:rPr b="1" i="1" u="sng"/>
              <a:t>синхронных</a:t>
            </a:r>
            <a:r>
              <a:rPr b="1" u="sng"/>
              <a:t> изменений на </a:t>
            </a:r>
            <a:r>
              <a:rPr b="1" u="sng" err="1"/>
              <a:t>макроуровне</a:t>
            </a:r>
            <a:endParaRPr b="1" u="sng"/>
          </a:p>
        </p:txBody>
      </p:sp>
      <p:sp>
        <p:nvSpPr>
          <p:cNvPr id="91143" name="Текстовое поле 91142"/>
          <p:cNvSpPr txBox="1"/>
          <p:nvPr/>
        </p:nvSpPr>
        <p:spPr>
          <a:xfrm>
            <a:off x="1703388" y="3310255"/>
            <a:ext cx="3168650" cy="922020"/>
          </a:xfrm>
          <a:prstGeom prst="rect">
            <a:avLst/>
          </a:prstGeom>
          <a:noFill/>
          <a:ln w="9525">
            <a:noFill/>
          </a:ln>
        </p:spPr>
        <p:txBody>
          <a:bodyPr>
            <a:spAutoFit/>
          </a:bodyPr>
          <a:p>
            <a:pPr>
              <a:spcBef>
                <a:spcPct val="50000"/>
              </a:spcBef>
            </a:pPr>
            <a:r>
              <a:t>Изменения Не синхронны на </a:t>
            </a:r>
            <a:r>
              <a:rPr err="1"/>
              <a:t>мезопространственном</a:t>
            </a:r>
            <a:r>
              <a:t> уровне </a:t>
            </a:r>
          </a:p>
        </p:txBody>
      </p:sp>
      <p:sp>
        <p:nvSpPr>
          <p:cNvPr id="91144" name="Текстовое поле 91143"/>
          <p:cNvSpPr txBox="1"/>
          <p:nvPr/>
        </p:nvSpPr>
        <p:spPr>
          <a:xfrm>
            <a:off x="5159375" y="3310255"/>
            <a:ext cx="4968875" cy="922020"/>
          </a:xfrm>
          <a:prstGeom prst="rect">
            <a:avLst/>
          </a:prstGeom>
          <a:noFill/>
          <a:ln w="9525">
            <a:noFill/>
          </a:ln>
        </p:spPr>
        <p:txBody>
          <a:bodyPr>
            <a:spAutoFit/>
          </a:bodyPr>
          <a:p>
            <a:pPr>
              <a:spcBef>
                <a:spcPct val="50000"/>
              </a:spcBef>
            </a:pPr>
            <a:r>
              <a:t>Изменения с высокой вероятностью связаны с влиянием как популяционных факторов, так и, возможно, межвидовых взаимодействий</a:t>
            </a:r>
          </a:p>
        </p:txBody>
      </p:sp>
      <p:sp>
        <p:nvSpPr>
          <p:cNvPr id="91145" name="Текстовое поле 91144"/>
          <p:cNvSpPr txBox="1"/>
          <p:nvPr/>
        </p:nvSpPr>
        <p:spPr>
          <a:xfrm>
            <a:off x="1524000" y="283845"/>
            <a:ext cx="9144000" cy="1137285"/>
          </a:xfrm>
          <a:prstGeom prst="rect">
            <a:avLst/>
          </a:prstGeom>
          <a:noFill/>
          <a:ln w="9525">
            <a:noFill/>
          </a:ln>
        </p:spPr>
        <p:txBody>
          <a:bodyPr>
            <a:spAutoFit/>
          </a:bodyPr>
          <a:p>
            <a:pPr algn="ctr">
              <a:spcBef>
                <a:spcPct val="50000"/>
              </a:spcBef>
            </a:pPr>
            <a:r>
              <a:rPr lang="ru-RU" sz="3200" b="1" u="sng"/>
              <a:t>А</a:t>
            </a:r>
            <a:r>
              <a:rPr sz="3200" b="1" u="sng"/>
              <a:t>нализ на </a:t>
            </a:r>
            <a:r>
              <a:rPr sz="3200" b="1" u="sng" err="1"/>
              <a:t>мезопростарнственном</a:t>
            </a:r>
            <a:r>
              <a:rPr sz="3200" b="1" u="sng"/>
              <a:t> уровне</a:t>
            </a:r>
            <a:r>
              <a:rPr lang="ru-RU" sz="3200" b="1" u="sng"/>
              <a:t> </a:t>
            </a:r>
            <a:endParaRPr lang="ru-RU" sz="3200" b="1" u="sng"/>
          </a:p>
          <a:p>
            <a:pPr algn="ctr">
              <a:spcBef>
                <a:spcPct val="50000"/>
              </a:spcBef>
            </a:pPr>
            <a:r>
              <a:rPr lang="ru-RU" sz="2400" b="1" u="sng"/>
              <a:t>(сотни метров между точками)</a:t>
            </a:r>
            <a:endParaRPr lang="ru-RU" sz="2400" b="1" u="sng"/>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4" name="Текстовое поле 92163"/>
          <p:cNvSpPr txBox="1"/>
          <p:nvPr/>
        </p:nvSpPr>
        <p:spPr>
          <a:xfrm>
            <a:off x="1703388" y="2750503"/>
            <a:ext cx="3168650" cy="922020"/>
          </a:xfrm>
          <a:prstGeom prst="rect">
            <a:avLst/>
          </a:prstGeom>
          <a:noFill/>
          <a:ln w="9525">
            <a:noFill/>
          </a:ln>
        </p:spPr>
        <p:txBody>
          <a:bodyPr>
            <a:spAutoFit/>
          </a:bodyPr>
          <a:p>
            <a:pPr>
              <a:spcBef>
                <a:spcPct val="50000"/>
              </a:spcBef>
            </a:pPr>
            <a:r>
              <a:t>Изменения синхронны на </a:t>
            </a:r>
            <a:r>
              <a:rPr err="1"/>
              <a:t>мезопространственном</a:t>
            </a:r>
            <a:r>
              <a:t> уровне </a:t>
            </a:r>
          </a:p>
        </p:txBody>
      </p:sp>
      <p:sp>
        <p:nvSpPr>
          <p:cNvPr id="92165" name="Текстовое поле 92164"/>
          <p:cNvSpPr txBox="1"/>
          <p:nvPr/>
        </p:nvSpPr>
        <p:spPr>
          <a:xfrm>
            <a:off x="5159375" y="2750503"/>
            <a:ext cx="4968875" cy="645160"/>
          </a:xfrm>
          <a:prstGeom prst="rect">
            <a:avLst/>
          </a:prstGeom>
          <a:noFill/>
          <a:ln w="9525">
            <a:noFill/>
          </a:ln>
        </p:spPr>
        <p:txBody>
          <a:bodyPr>
            <a:spAutoFit/>
          </a:bodyPr>
          <a:p>
            <a:pPr>
              <a:spcBef>
                <a:spcPct val="50000"/>
              </a:spcBef>
            </a:pPr>
            <a:r>
              <a:t>Изменения наверняка связаны с влиянием популяционных факторов  </a:t>
            </a:r>
          </a:p>
        </p:txBody>
      </p:sp>
      <p:sp>
        <p:nvSpPr>
          <p:cNvPr id="92166" name="Текстовое поле 92165"/>
          <p:cNvSpPr txBox="1"/>
          <p:nvPr/>
        </p:nvSpPr>
        <p:spPr>
          <a:xfrm>
            <a:off x="1524000" y="1812290"/>
            <a:ext cx="9144000" cy="368300"/>
          </a:xfrm>
          <a:prstGeom prst="rect">
            <a:avLst/>
          </a:prstGeom>
          <a:noFill/>
          <a:ln w="9525">
            <a:noFill/>
          </a:ln>
        </p:spPr>
        <p:txBody>
          <a:bodyPr>
            <a:spAutoFit/>
          </a:bodyPr>
          <a:p>
            <a:pPr algn="ctr">
              <a:spcBef>
                <a:spcPct val="50000"/>
              </a:spcBef>
            </a:pPr>
            <a:r>
              <a:rPr b="1" u="sng"/>
              <a:t>При условии </a:t>
            </a:r>
            <a:r>
              <a:rPr b="1" i="1" u="sng"/>
              <a:t>НЕ синхронных</a:t>
            </a:r>
            <a:r>
              <a:rPr b="1" u="sng"/>
              <a:t> изменений на </a:t>
            </a:r>
            <a:r>
              <a:rPr b="1" u="sng" err="1"/>
              <a:t>макроуровне</a:t>
            </a:r>
            <a:endParaRPr b="1" u="sng"/>
          </a:p>
        </p:txBody>
      </p:sp>
      <p:sp>
        <p:nvSpPr>
          <p:cNvPr id="92167" name="Текстовое поле 92166"/>
          <p:cNvSpPr txBox="1"/>
          <p:nvPr/>
        </p:nvSpPr>
        <p:spPr>
          <a:xfrm>
            <a:off x="1703388" y="3934778"/>
            <a:ext cx="3168650" cy="922020"/>
          </a:xfrm>
          <a:prstGeom prst="rect">
            <a:avLst/>
          </a:prstGeom>
          <a:noFill/>
          <a:ln w="9525">
            <a:noFill/>
          </a:ln>
        </p:spPr>
        <p:txBody>
          <a:bodyPr>
            <a:spAutoFit/>
          </a:bodyPr>
          <a:p>
            <a:pPr>
              <a:spcBef>
                <a:spcPct val="50000"/>
              </a:spcBef>
            </a:pPr>
            <a:r>
              <a:t>Изменения Не синхронны на </a:t>
            </a:r>
            <a:r>
              <a:rPr err="1"/>
              <a:t>мезопространственном</a:t>
            </a:r>
            <a:r>
              <a:t> уровне </a:t>
            </a:r>
          </a:p>
        </p:txBody>
      </p:sp>
      <p:sp>
        <p:nvSpPr>
          <p:cNvPr id="92168" name="Текстовое поле 92167"/>
          <p:cNvSpPr txBox="1"/>
          <p:nvPr/>
        </p:nvSpPr>
        <p:spPr>
          <a:xfrm>
            <a:off x="5159375" y="3934778"/>
            <a:ext cx="4968875" cy="645160"/>
          </a:xfrm>
          <a:prstGeom prst="rect">
            <a:avLst/>
          </a:prstGeom>
          <a:noFill/>
          <a:ln w="9525">
            <a:noFill/>
          </a:ln>
        </p:spPr>
        <p:txBody>
          <a:bodyPr>
            <a:spAutoFit/>
          </a:bodyPr>
          <a:p>
            <a:pPr>
              <a:spcBef>
                <a:spcPct val="50000"/>
              </a:spcBef>
            </a:pPr>
            <a:r>
              <a:t>Изменения с высокой вероятностью связаны с влиянием межвидовых взаимодействий</a:t>
            </a:r>
          </a:p>
        </p:txBody>
      </p:sp>
      <p:sp>
        <p:nvSpPr>
          <p:cNvPr id="91145" name="Текстовое поле 91144"/>
          <p:cNvSpPr txBox="1"/>
          <p:nvPr/>
        </p:nvSpPr>
        <p:spPr>
          <a:xfrm>
            <a:off x="1524000" y="283845"/>
            <a:ext cx="9144000" cy="1137285"/>
          </a:xfrm>
          <a:prstGeom prst="rect">
            <a:avLst/>
          </a:prstGeom>
          <a:noFill/>
          <a:ln w="9525">
            <a:noFill/>
          </a:ln>
        </p:spPr>
        <p:txBody>
          <a:bodyPr>
            <a:spAutoFit/>
          </a:bodyPr>
          <a:p>
            <a:pPr algn="ctr">
              <a:spcBef>
                <a:spcPct val="50000"/>
              </a:spcBef>
            </a:pPr>
            <a:r>
              <a:rPr lang="ru-RU" sz="3200" b="1" u="sng"/>
              <a:t>А</a:t>
            </a:r>
            <a:r>
              <a:rPr sz="3200" b="1" u="sng"/>
              <a:t>нализ на </a:t>
            </a:r>
            <a:r>
              <a:rPr sz="3200" b="1" u="sng" err="1"/>
              <a:t>мезопростарнственном</a:t>
            </a:r>
            <a:r>
              <a:rPr sz="3200" b="1" u="sng"/>
              <a:t> уровне</a:t>
            </a:r>
            <a:r>
              <a:rPr lang="ru-RU" sz="3200" b="1" u="sng"/>
              <a:t> </a:t>
            </a:r>
            <a:endParaRPr lang="ru-RU" sz="3200" b="1" u="sng"/>
          </a:p>
          <a:p>
            <a:pPr algn="ctr">
              <a:spcBef>
                <a:spcPct val="50000"/>
              </a:spcBef>
            </a:pPr>
            <a:r>
              <a:rPr lang="ru-RU" sz="2400" b="1" u="sng"/>
              <a:t>(сотни метров между точками)</a:t>
            </a:r>
            <a:endParaRPr lang="ru-RU" sz="2400" b="1" u="sng"/>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Замещающее содержимое 3"/>
          <p:cNvPicPr>
            <a:picLocks noChangeAspect="1"/>
          </p:cNvPicPr>
          <p:nvPr/>
        </p:nvPicPr>
        <p:blipFill>
          <a:blip r:embed="rId1"/>
          <a:srcRect l="21409" t="18444" r="30077" b="17744"/>
          <a:stretch>
            <a:fillRect/>
          </a:stretch>
        </p:blipFill>
        <p:spPr>
          <a:xfrm>
            <a:off x="0" y="0"/>
            <a:ext cx="5414645" cy="4006850"/>
          </a:xfrm>
          <a:prstGeom prst="rect">
            <a:avLst/>
          </a:prstGeom>
        </p:spPr>
      </p:pic>
      <p:pic>
        <p:nvPicPr>
          <p:cNvPr id="36" name="Picture" descr="Рисунок 6. Многолетние изменения среднего размера мидий на разных мидиевых банках. Кривая линия - сглаживающая непараметрическая функция.Long-term changes in average mussel size at different mussel beds. Curve line represents fitted smoother."/>
          <p:cNvPicPr>
            <a:picLocks noChangeAspect="1" noChangeArrowheads="1"/>
          </p:cNvPicPr>
          <p:nvPr/>
        </p:nvPicPr>
        <p:blipFill>
          <a:blip r:embed="rId2"/>
          <a:srcRect r="14479"/>
          <a:stretch>
            <a:fillRect/>
          </a:stretch>
        </p:blipFill>
        <p:spPr>
          <a:xfrm>
            <a:off x="3425190" y="2865755"/>
            <a:ext cx="3361690" cy="3931285"/>
          </a:xfrm>
          <a:prstGeom prst="rect">
            <a:avLst/>
          </a:prstGeom>
          <a:noFill/>
          <a:ln w="9525">
            <a:noFill/>
          </a:ln>
        </p:spPr>
      </p:pic>
      <p:pic>
        <p:nvPicPr>
          <p:cNvPr id="3" name="Изображение 2"/>
          <p:cNvPicPr>
            <a:picLocks noChangeAspect="1"/>
          </p:cNvPicPr>
          <p:nvPr/>
        </p:nvPicPr>
        <p:blipFill>
          <a:blip r:embed="rId3"/>
          <a:srcRect r="12759"/>
          <a:stretch>
            <a:fillRect/>
          </a:stretch>
        </p:blipFill>
        <p:spPr>
          <a:xfrm>
            <a:off x="7253605" y="2875280"/>
            <a:ext cx="4256405" cy="4000500"/>
          </a:xfrm>
          <a:prstGeom prst="rect">
            <a:avLst/>
          </a:prstGeom>
        </p:spPr>
      </p:pic>
      <p:cxnSp>
        <p:nvCxnSpPr>
          <p:cNvPr id="5" name="Прямая со стрелкой 4"/>
          <p:cNvCxnSpPr/>
          <p:nvPr/>
        </p:nvCxnSpPr>
        <p:spPr>
          <a:xfrm>
            <a:off x="2712720" y="3001645"/>
            <a:ext cx="988695" cy="304165"/>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cxnSp>
        <p:nvCxnSpPr>
          <p:cNvPr id="6" name="Прямая со стрелкой 5"/>
          <p:cNvCxnSpPr/>
          <p:nvPr/>
        </p:nvCxnSpPr>
        <p:spPr>
          <a:xfrm>
            <a:off x="3266440" y="784860"/>
            <a:ext cx="2555240" cy="2105660"/>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sp>
        <p:nvSpPr>
          <p:cNvPr id="7" name="Текстовое поле 6"/>
          <p:cNvSpPr txBox="1"/>
          <p:nvPr/>
        </p:nvSpPr>
        <p:spPr>
          <a:xfrm>
            <a:off x="6389370" y="592455"/>
            <a:ext cx="5710555" cy="1753235"/>
          </a:xfrm>
          <a:prstGeom prst="rect">
            <a:avLst/>
          </a:prstGeom>
          <a:noFill/>
        </p:spPr>
        <p:txBody>
          <a:bodyPr wrap="square" rtlCol="0">
            <a:spAutoFit/>
          </a:bodyPr>
          <a:p>
            <a:r>
              <a:rPr lang="ru-RU" altLang="ru-RU"/>
              <a:t>На </a:t>
            </a:r>
            <a:r>
              <a:rPr lang="ru-RU" altLang="ru-RU">
                <a:sym typeface="+mn-ea"/>
              </a:rPr>
              <a:t>макропространственном уровне </a:t>
            </a:r>
            <a:r>
              <a:rPr lang="ru-RU" altLang="ru-RU"/>
              <a:t>и</a:t>
            </a:r>
            <a:r>
              <a:rPr lang="ru-RU" altLang="ru-RU"/>
              <a:t>зменения не синхронны</a:t>
            </a:r>
            <a:endParaRPr lang="ru-RU" altLang="ru-RU"/>
          </a:p>
          <a:p>
            <a:endParaRPr lang="ru-RU" altLang="ru-RU">
              <a:sym typeface="+mn-ea"/>
            </a:endParaRPr>
          </a:p>
          <a:p>
            <a:r>
              <a:rPr lang="ru-RU" altLang="ru-RU">
                <a:sym typeface="+mn-ea"/>
              </a:rPr>
              <a:t>На мезопространственном уровне  </a:t>
            </a:r>
            <a:r>
              <a:rPr lang="ru-RU" altLang="ru-RU"/>
              <a:t>и</a:t>
            </a:r>
            <a:r>
              <a:rPr lang="ru-RU" altLang="ru-RU"/>
              <a:t>зменения частично синхронны в Вороньей губе и не синхронны в Лувеньгском архипелаге </a:t>
            </a:r>
            <a:endParaRPr lang="ru-RU" altLang="ru-RU"/>
          </a:p>
        </p:txBody>
      </p:sp>
      <p:sp>
        <p:nvSpPr>
          <p:cNvPr id="8" name="Заголовок 1"/>
          <p:cNvSpPr>
            <a:spLocks noGrp="1"/>
          </p:cNvSpPr>
          <p:nvPr/>
        </p:nvSpPr>
        <p:spPr>
          <a:xfrm>
            <a:off x="5574665" y="0"/>
            <a:ext cx="6525260" cy="57404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b="1" kern="1200">
                <a:solidFill>
                  <a:schemeClr val="tx1"/>
                </a:solidFill>
                <a:effectLst/>
                <a:latin typeface="Calibri Light" panose="020F0302020204030204" pitchFamily="34" charset="0"/>
                <a:ea typeface="+mj-ea"/>
                <a:cs typeface="+mj-cs"/>
              </a:defRPr>
            </a:lvl1pPr>
          </a:lstStyle>
          <a:p>
            <a:r>
              <a:rPr lang="ru-RU" altLang="en-US" sz="2000"/>
              <a:t>Пример: Динамика популяционных показателей мидий на пяти мидиевых банках</a:t>
            </a:r>
            <a:endParaRPr lang="ru-RU" altLang="en-US" sz="2000"/>
          </a:p>
        </p:txBody>
      </p:sp>
      <p:sp>
        <p:nvSpPr>
          <p:cNvPr id="2" name="Овал 1"/>
          <p:cNvSpPr/>
          <p:nvPr/>
        </p:nvSpPr>
        <p:spPr>
          <a:xfrm>
            <a:off x="3010535" y="592455"/>
            <a:ext cx="172085" cy="16383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9" name="Овал 8"/>
          <p:cNvSpPr/>
          <p:nvPr/>
        </p:nvSpPr>
        <p:spPr>
          <a:xfrm>
            <a:off x="3010535" y="756285"/>
            <a:ext cx="172085" cy="163830"/>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0" name="Овал 9"/>
          <p:cNvSpPr/>
          <p:nvPr/>
        </p:nvSpPr>
        <p:spPr>
          <a:xfrm>
            <a:off x="2272030" y="2837815"/>
            <a:ext cx="172085" cy="163830"/>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1" name="Овал 10"/>
          <p:cNvSpPr/>
          <p:nvPr/>
        </p:nvSpPr>
        <p:spPr>
          <a:xfrm>
            <a:off x="2526030" y="2837815"/>
            <a:ext cx="172085" cy="163830"/>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2" name="Овал 11"/>
          <p:cNvSpPr/>
          <p:nvPr/>
        </p:nvSpPr>
        <p:spPr>
          <a:xfrm>
            <a:off x="2492375" y="3001645"/>
            <a:ext cx="172085" cy="163830"/>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831850" y="2199005"/>
            <a:ext cx="9843135" cy="811530"/>
          </a:xfrm>
        </p:spPr>
        <p:txBody>
          <a:bodyPr/>
          <a:p>
            <a:r>
              <a:rPr lang="ru-RU" altLang="en-US"/>
              <a:t>Проблема объяснения</a:t>
            </a:r>
            <a:endParaRPr lang="ru-RU" altLang="en-US"/>
          </a:p>
        </p:txBody>
      </p:sp>
      <p:sp>
        <p:nvSpPr>
          <p:cNvPr id="3" name="Замещающий текст 2"/>
          <p:cNvSpPr>
            <a:spLocks noGrp="1"/>
          </p:cNvSpPr>
          <p:nvPr>
            <p:ph type="body" idx="1"/>
          </p:nvPr>
        </p:nvSpPr>
        <p:spPr/>
        <p:txBody>
          <a:bodyPr/>
          <a:p>
            <a:endParaRPr lang="ru-RU"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0515600" cy="864235"/>
          </a:xfrm>
        </p:spPr>
        <p:txBody>
          <a:bodyPr/>
          <a:p>
            <a:r>
              <a:rPr lang="ru-RU" altLang="en-US" sz="3600"/>
              <a:t>Корреляция временных рядов</a:t>
            </a:r>
            <a:endParaRPr lang="ru-RU" altLang="en-US" sz="3600"/>
          </a:p>
        </p:txBody>
      </p:sp>
      <p:pic>
        <p:nvPicPr>
          <p:cNvPr id="30" name="Picture" descr="Рисунок 4. Динамика обилия сеголеток (среднее значение по всем точкам наблюдения, A), солености (B) и температуры воды (C). Пунктирная линия отражает многолетние средние значения в июне. Dynamics of juvenile barnacles’ abundance (average for all observation sites, A), salinity (B) and water temperature (C).The dotted line represents multi-year averages."/>
          <p:cNvPicPr>
            <a:picLocks noChangeAspect="1" noChangeArrowheads="1"/>
          </p:cNvPicPr>
          <p:nvPr>
            <p:ph idx="1"/>
          </p:nvPr>
        </p:nvPicPr>
        <p:blipFill>
          <a:blip r:embed="rId1"/>
          <a:stretch>
            <a:fillRect/>
          </a:stretch>
        </p:blipFill>
        <p:spPr>
          <a:xfrm>
            <a:off x="6405245" y="1120775"/>
            <a:ext cx="4328160" cy="4328160"/>
          </a:xfrm>
          <a:prstGeom prst="rect">
            <a:avLst/>
          </a:prstGeom>
          <a:noFill/>
          <a:ln w="9525">
            <a:noFill/>
          </a:ln>
        </p:spPr>
      </p:pic>
      <p:sp>
        <p:nvSpPr>
          <p:cNvPr id="4" name="Текстовое поле 3"/>
          <p:cNvSpPr txBox="1"/>
          <p:nvPr/>
        </p:nvSpPr>
        <p:spPr>
          <a:xfrm>
            <a:off x="222250" y="1120775"/>
            <a:ext cx="5416550" cy="3138170"/>
          </a:xfrm>
          <a:prstGeom prst="rect">
            <a:avLst/>
          </a:prstGeom>
          <a:noFill/>
        </p:spPr>
        <p:txBody>
          <a:bodyPr wrap="square" rtlCol="0">
            <a:spAutoFit/>
          </a:bodyPr>
          <a:p>
            <a:r>
              <a:rPr lang="en-US" altLang="ru-RU"/>
              <a:t>1. </a:t>
            </a:r>
            <a:r>
              <a:rPr lang="ru-RU" altLang="en-US"/>
              <a:t>«Классические»  методы оценки корреляции между двумя наборами данных для </a:t>
            </a:r>
            <a:r>
              <a:rPr lang="ru-RU" altLang="en-US" i="1"/>
              <a:t>временных</a:t>
            </a:r>
            <a:r>
              <a:rPr lang="ru-RU" altLang="en-US" i="1"/>
              <a:t> рядов </a:t>
            </a:r>
            <a:r>
              <a:rPr lang="ru-RU" altLang="en-US" b="1"/>
              <a:t>не годятся</a:t>
            </a:r>
            <a:r>
              <a:rPr lang="ru-RU" altLang="en-US"/>
              <a:t>.</a:t>
            </a:r>
            <a:endParaRPr lang="ru-RU" altLang="en-US"/>
          </a:p>
          <a:p>
            <a:endParaRPr lang="ru-RU" altLang="en-US"/>
          </a:p>
          <a:p>
            <a:r>
              <a:rPr lang="ru-RU" altLang="en-US">
                <a:sym typeface="+mn-ea"/>
              </a:rPr>
              <a:t>2. Если два временных ряда похожи, то это не значит, что они взаимосвязаны.  Два случайных временных ряда могут демонстрировать сонаправленность, особенно при малой протяженности временного ряда. </a:t>
            </a:r>
            <a:endParaRPr lang="ru-RU" altLang="en-US"/>
          </a:p>
          <a:p>
            <a:endParaRPr lang="ru-RU" altLang="en-US"/>
          </a:p>
          <a:p>
            <a:endParaRPr lang="ru-RU" altLang="en-US"/>
          </a:p>
        </p:txBody>
      </p:sp>
      <p:pic>
        <p:nvPicPr>
          <p:cNvPr id="5" name="Изображение 4"/>
          <p:cNvPicPr>
            <a:picLocks noChangeAspect="1"/>
          </p:cNvPicPr>
          <p:nvPr/>
        </p:nvPicPr>
        <p:blipFill>
          <a:blip r:embed="rId2"/>
          <a:srcRect l="24792" t="22963" r="29792" b="22593"/>
          <a:stretch>
            <a:fillRect/>
          </a:stretch>
        </p:blipFill>
        <p:spPr>
          <a:xfrm>
            <a:off x="939165" y="3850005"/>
            <a:ext cx="3394710" cy="2795270"/>
          </a:xfrm>
          <a:prstGeom prst="rect">
            <a:avLst/>
          </a:prstGeom>
          <a:ln>
            <a:solidFill>
              <a:schemeClr val="accent1"/>
            </a:solidFill>
          </a:ln>
        </p:spPr>
      </p:pic>
      <p:sp>
        <p:nvSpPr>
          <p:cNvPr id="6" name="Текстовое поле 5"/>
          <p:cNvSpPr txBox="1"/>
          <p:nvPr/>
        </p:nvSpPr>
        <p:spPr>
          <a:xfrm>
            <a:off x="6207760" y="475615"/>
            <a:ext cx="5495290" cy="645160"/>
          </a:xfrm>
          <a:prstGeom prst="rect">
            <a:avLst/>
          </a:prstGeom>
          <a:noFill/>
        </p:spPr>
        <p:txBody>
          <a:bodyPr wrap="square" rtlCol="0">
            <a:spAutoFit/>
          </a:bodyPr>
          <a:p>
            <a:r>
              <a:rPr lang="ru-RU" altLang="en-US"/>
              <a:t>Пример: Динамика пополнения балянусов и гидрологических параметров</a:t>
            </a:r>
            <a:endParaRPr lang="ru-RU" altLang="en-US"/>
          </a:p>
        </p:txBody>
      </p:sp>
      <p:sp>
        <p:nvSpPr>
          <p:cNvPr id="7" name="Текстовое поле 6"/>
          <p:cNvSpPr txBox="1"/>
          <p:nvPr/>
        </p:nvSpPr>
        <p:spPr>
          <a:xfrm>
            <a:off x="5135880" y="5561330"/>
            <a:ext cx="6867525" cy="1198880"/>
          </a:xfrm>
          <a:prstGeom prst="rect">
            <a:avLst/>
          </a:prstGeom>
          <a:noFill/>
        </p:spPr>
        <p:txBody>
          <a:bodyPr wrap="square" rtlCol="0">
            <a:spAutoFit/>
          </a:bodyPr>
          <a:p>
            <a:r>
              <a:rPr lang="ru-RU" altLang="ru-RU" b="1"/>
              <a:t>Принцип 5.</a:t>
            </a:r>
            <a:r>
              <a:rPr lang="ru-RU" altLang="ru-RU"/>
              <a:t> Ответственное и осторожное отношение к статистическим методам.</a:t>
            </a:r>
            <a:r>
              <a:rPr lang="en-US" altLang="ru-RU"/>
              <a:t> </a:t>
            </a:r>
            <a:r>
              <a:rPr lang="ru-RU" altLang="ru-RU"/>
              <a:t>Для анализа временных рядов нужны специальные методы.</a:t>
            </a:r>
            <a:endParaRPr lang="ru-RU" altLang="ru-RU"/>
          </a:p>
          <a:p>
            <a:r>
              <a:rPr lang="ru-RU" altLang="ru-RU" b="1"/>
              <a:t>Принцип 6.</a:t>
            </a:r>
            <a:r>
              <a:rPr lang="ru-RU" altLang="ru-RU"/>
              <a:t> Чем длиннее временной ряд, тем надежнее выводы.</a:t>
            </a:r>
            <a:endParaRPr lang="ru-RU" altLang="ru-R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ctrTitle"/>
          </p:nvPr>
        </p:nvSpPr>
        <p:spPr>
          <a:xfrm>
            <a:off x="115570" y="663575"/>
            <a:ext cx="11960860" cy="5177155"/>
          </a:xfrm>
        </p:spPr>
        <p:txBody>
          <a:bodyPr>
            <a:normAutofit fontScale="90000"/>
          </a:bodyPr>
          <a:p>
            <a:r>
              <a:rPr lang="ru-RU" altLang="en-US" b="1">
                <a:sym typeface="+mn-ea"/>
              </a:rPr>
              <a:t>Часть 1.</a:t>
            </a:r>
            <a:br>
              <a:rPr lang="ru-RU" altLang="en-US" b="1">
                <a:sym typeface="+mn-ea"/>
              </a:rPr>
            </a:br>
            <a:r>
              <a:rPr lang="ru-RU" altLang="en-US">
                <a:sym typeface="+mn-ea"/>
              </a:rPr>
              <a:t>Мониторинг гидробиологических систем в Кандалакшском заповеднике </a:t>
            </a:r>
            <a:br>
              <a:rPr lang="ru-RU" altLang="en-US">
                <a:sym typeface="+mn-ea"/>
              </a:rPr>
            </a:br>
            <a:r>
              <a:rPr lang="ru-RU" altLang="en-US" sz="3110">
                <a:sym typeface="+mn-ea"/>
              </a:rPr>
              <a:t>(</a:t>
            </a:r>
            <a:r>
              <a:rPr lang="ru-RU" altLang="en-US" sz="3110">
                <a:sym typeface="+mn-ea"/>
              </a:rPr>
              <a:t>и рефлексии по этому поводу) </a:t>
            </a:r>
            <a:br>
              <a:rPr lang="ru-RU" altLang="en-US" sz="3110">
                <a:sym typeface="+mn-ea"/>
              </a:rPr>
            </a:br>
            <a:endParaRPr lang="ru-RU" altLang="en-US" sz="3110">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normAutofit fontScale="90000"/>
          </a:bodyPr>
          <a:p>
            <a:r>
              <a:rPr lang="ru-RU" altLang="en-US"/>
              <a:t>Ключевые методы, необходимые для анализа результатов мониторинга </a:t>
            </a:r>
            <a:endParaRPr lang="ru-RU" altLang="en-US"/>
          </a:p>
        </p:txBody>
      </p:sp>
      <p:sp>
        <p:nvSpPr>
          <p:cNvPr id="3" name="Замещающее содержимое 2"/>
          <p:cNvSpPr>
            <a:spLocks noGrp="1"/>
          </p:cNvSpPr>
          <p:nvPr>
            <p:ph idx="1"/>
          </p:nvPr>
        </p:nvSpPr>
        <p:spPr>
          <a:xfrm>
            <a:off x="647700" y="1583690"/>
            <a:ext cx="10515600" cy="4593590"/>
          </a:xfrm>
        </p:spPr>
        <p:txBody>
          <a:bodyPr>
            <a:normAutofit lnSpcReduction="20000"/>
          </a:bodyPr>
          <a:p>
            <a:pPr marL="457200" indent="-457200">
              <a:buFont typeface="Arial" panose="020B0604020202020204" pitchFamily="34" charset="0"/>
              <a:buChar char="•"/>
            </a:pPr>
            <a:r>
              <a:rPr lang="ru-RU" altLang="en-US"/>
              <a:t>Дисперсионный анализ (</a:t>
            </a:r>
            <a:r>
              <a:rPr lang="en-US" altLang="en-US"/>
              <a:t>ANOVA, </a:t>
            </a:r>
            <a:r>
              <a:rPr lang="ru-RU" altLang="en-US"/>
              <a:t>в том числе Repeated measures ANOVA</a:t>
            </a:r>
            <a:r>
              <a:rPr lang="en-US" altLang="ru-RU"/>
              <a:t>)</a:t>
            </a:r>
            <a:r>
              <a:rPr lang="ru-RU" altLang="en-US"/>
              <a:t> </a:t>
            </a:r>
            <a:endParaRPr lang="ru-RU" altLang="en-US"/>
          </a:p>
          <a:p>
            <a:pPr marL="457200" indent="-457200">
              <a:buFont typeface="Arial" panose="020B0604020202020204" pitchFamily="34" charset="0"/>
              <a:buChar char="•"/>
            </a:pPr>
            <a:r>
              <a:rPr lang="ru-RU" altLang="en-US"/>
              <a:t>Обобщенные смешанные линейные модели  в разных модификациях (</a:t>
            </a:r>
            <a:r>
              <a:rPr lang="en-US" altLang="ru-RU"/>
              <a:t>GLMM, </a:t>
            </a:r>
            <a:r>
              <a:rPr lang="en-US" altLang="en-US"/>
              <a:t>Generalized Linear mixed effect model)</a:t>
            </a:r>
            <a:endParaRPr lang="en-US" altLang="en-US"/>
          </a:p>
          <a:p>
            <a:pPr marL="457200" indent="-457200">
              <a:buFont typeface="Arial" panose="020B0604020202020204" pitchFamily="34" charset="0"/>
              <a:buChar char="•"/>
            </a:pPr>
            <a:r>
              <a:rPr lang="ru-RU" altLang="en-US"/>
              <a:t>Обобщенные  аддитивные модели в разных модификациях (</a:t>
            </a:r>
            <a:r>
              <a:rPr lang="en-US" altLang="ru-RU"/>
              <a:t>GAM, </a:t>
            </a:r>
            <a:r>
              <a:rPr lang="en-US" altLang="en-US"/>
              <a:t>Generalized additive models)</a:t>
            </a:r>
            <a:endParaRPr lang="en-US" altLang="en-US"/>
          </a:p>
          <a:p>
            <a:pPr marL="457200" indent="-457200">
              <a:buFont typeface="Arial" panose="020B0604020202020204" pitchFamily="34" charset="0"/>
              <a:buChar char="•"/>
            </a:pPr>
            <a:r>
              <a:rPr lang="ru-RU" altLang="en-US"/>
              <a:t>Спектральное сингулярное разложение временных рядов (Singular Spectrum Analysis)</a:t>
            </a:r>
            <a:endParaRPr lang="ru-RU" altLang="en-US"/>
          </a:p>
          <a:p>
            <a:pPr marL="457200" indent="-457200">
              <a:buFont typeface="Arial" panose="020B0604020202020204" pitchFamily="34" charset="0"/>
              <a:buChar char="•"/>
            </a:pPr>
            <a:r>
              <a:rPr lang="ru-RU" altLang="en-US"/>
              <a:t>Анализ автокорреляций (</a:t>
            </a:r>
            <a:r>
              <a:rPr lang="en-US" altLang="ru-RU"/>
              <a:t>ACF, </a:t>
            </a:r>
            <a:r>
              <a:rPr lang="en-US" altLang="en-US"/>
              <a:t>Autocorrelation function)</a:t>
            </a:r>
            <a:endParaRPr lang="ru-RU" altLang="en-US"/>
          </a:p>
          <a:p>
            <a:pPr marL="457200" indent="-457200">
              <a:buFont typeface="Arial" panose="020B0604020202020204" pitchFamily="34" charset="0"/>
              <a:buChar char="•"/>
            </a:pPr>
            <a:r>
              <a:rPr lang="ru-RU" altLang="en-US"/>
              <a:t>Анализ частных автокорреляций</a:t>
            </a:r>
            <a:r>
              <a:rPr lang="en-US" altLang="ru-RU"/>
              <a:t> </a:t>
            </a:r>
            <a:r>
              <a:rPr lang="ru-RU" altLang="en-US"/>
              <a:t>(</a:t>
            </a:r>
            <a:r>
              <a:rPr lang="en-US" altLang="ru-RU"/>
              <a:t>PRCF, Partial rate correlation function)</a:t>
            </a:r>
            <a:endParaRPr lang="en-US" altLang="ru-RU"/>
          </a:p>
          <a:p>
            <a:pPr marL="457200" indent="-457200">
              <a:buFont typeface="Arial" panose="020B0604020202020204" pitchFamily="34" charset="0"/>
              <a:buChar char="•"/>
            </a:pPr>
            <a:r>
              <a:rPr lang="ru-RU" altLang="en-US"/>
              <a:t>Многомерные методы (</a:t>
            </a:r>
            <a:r>
              <a:rPr lang="en-US" altLang="en-US"/>
              <a:t>PCA, CA, RDA, CCA, nMDS).</a:t>
            </a:r>
            <a:endParaRPr lang="en-US" altLang="ru-RU"/>
          </a:p>
          <a:p>
            <a:pPr marL="457200" indent="-457200">
              <a:buFont typeface="Arial" panose="020B0604020202020204" pitchFamily="34" charset="0"/>
              <a:buChar char="•"/>
            </a:pPr>
            <a:endParaRPr lang="ru-RU" altLang="en-US"/>
          </a:p>
          <a:p>
            <a:pPr marL="457200" indent="-457200">
              <a:buFont typeface="Arial" panose="020B0604020202020204" pitchFamily="34" charset="0"/>
              <a:buChar char="•"/>
            </a:pPr>
            <a:endParaRPr lang="en-US" altLang="en-US"/>
          </a:p>
          <a:p>
            <a:pPr marL="457200" indent="-457200">
              <a:buFont typeface="Arial" panose="020B0604020202020204" pitchFamily="34" charset="0"/>
              <a:buChar char="•"/>
            </a:pPr>
            <a:endParaRPr lang="en-US"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noAutofit/>
          </a:bodyPr>
          <a:p>
            <a:r>
              <a:rPr lang="ru-RU" altLang="en-US" sz="6000"/>
              <a:t>Проблема остановки мониторинга</a:t>
            </a:r>
            <a:endParaRPr lang="ru-RU" altLang="en-US" sz="60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Заголовок 2"/>
          <p:cNvSpPr>
            <a:spLocks noGrp="1"/>
          </p:cNvSpPr>
          <p:nvPr>
            <p:ph type="title"/>
          </p:nvPr>
        </p:nvSpPr>
        <p:spPr/>
        <p:txBody>
          <a:bodyPr/>
          <a:p>
            <a:r>
              <a:rPr lang="ru-RU" altLang="en-US"/>
              <a:t>Дилемма:</a:t>
            </a:r>
            <a:endParaRPr lang="ru-RU" altLang="en-US"/>
          </a:p>
        </p:txBody>
      </p:sp>
      <p:sp>
        <p:nvSpPr>
          <p:cNvPr id="8" name="Текстовое поле 7"/>
          <p:cNvSpPr txBox="1"/>
          <p:nvPr/>
        </p:nvSpPr>
        <p:spPr>
          <a:xfrm>
            <a:off x="461010" y="1506220"/>
            <a:ext cx="11407140" cy="4092575"/>
          </a:xfrm>
          <a:prstGeom prst="rect">
            <a:avLst/>
          </a:prstGeom>
          <a:noFill/>
        </p:spPr>
        <p:txBody>
          <a:bodyPr wrap="square" rtlCol="0">
            <a:spAutoFit/>
          </a:bodyPr>
          <a:p>
            <a:pPr marL="285750" indent="-285750">
              <a:buFont typeface="Arial" panose="020B0604020202020204" pitchFamily="34" charset="0"/>
              <a:buChar char="•"/>
            </a:pPr>
            <a:r>
              <a:rPr lang="ru-RU" altLang="en-US" sz="2800"/>
              <a:t>Длинные временные ряды очень ценны. Но если все и так понятно, то зачем продолжать?... </a:t>
            </a:r>
            <a:endParaRPr lang="ru-RU" altLang="en-US" sz="2800"/>
          </a:p>
          <a:p>
            <a:pPr marL="285750" indent="-285750">
              <a:buFont typeface="Arial" panose="020B0604020202020204" pitchFamily="34" charset="0"/>
              <a:buChar char="•"/>
            </a:pPr>
            <a:r>
              <a:rPr lang="ru-RU" altLang="en-US" sz="2800"/>
              <a:t>Деструктивный мониторинг бентосных сообществ может быть сам прчиной изменений.</a:t>
            </a:r>
            <a:endParaRPr lang="ru-RU" altLang="en-US" sz="2800"/>
          </a:p>
          <a:p>
            <a:pPr marL="285750" indent="-285750">
              <a:buFont typeface="Arial" panose="020B0604020202020204" pitchFamily="34" charset="0"/>
              <a:buChar char="•"/>
            </a:pPr>
            <a:endParaRPr lang="ru-RU" altLang="en-US" sz="2800"/>
          </a:p>
          <a:p>
            <a:pPr marL="285750" indent="-285750">
              <a:buFont typeface="Arial" panose="020B0604020202020204" pitchFamily="34" charset="0"/>
              <a:buChar char="•"/>
            </a:pPr>
            <a:endParaRPr lang="ru-RU" altLang="en-US" sz="2800"/>
          </a:p>
          <a:p>
            <a:pPr marL="285750" indent="-285750">
              <a:buFont typeface="Arial" panose="020B0604020202020204" pitchFamily="34" charset="0"/>
              <a:buChar char="•"/>
            </a:pPr>
            <a:r>
              <a:rPr lang="ru-RU" altLang="en-US" sz="2800"/>
              <a:t>Простого решения нет..., но важно, чтобы дела были сданы в архив в идеальном порядке. </a:t>
            </a:r>
            <a:endParaRPr lang="ru-RU" altLang="en-US" sz="2800"/>
          </a:p>
          <a:p>
            <a:pPr indent="0">
              <a:buFont typeface="Arial" panose="020B0604020202020204" pitchFamily="34" charset="0"/>
              <a:buNone/>
            </a:pPr>
            <a:endParaRPr lang="ru-RU" altLang="en-US" sz="3600"/>
          </a:p>
        </p:txBody>
      </p:sp>
      <p:sp>
        <p:nvSpPr>
          <p:cNvPr id="2" name="Текстовое поле 1"/>
          <p:cNvSpPr txBox="1"/>
          <p:nvPr/>
        </p:nvSpPr>
        <p:spPr>
          <a:xfrm>
            <a:off x="609600" y="5622925"/>
            <a:ext cx="8809355" cy="583565"/>
          </a:xfrm>
          <a:prstGeom prst="rect">
            <a:avLst/>
          </a:prstGeom>
          <a:noFill/>
        </p:spPr>
        <p:txBody>
          <a:bodyPr wrap="none" rtlCol="0" anchor="t">
            <a:spAutoFit/>
          </a:bodyPr>
          <a:p>
            <a:pPr indent="0">
              <a:buFont typeface="Arial" panose="020B0604020202020204" pitchFamily="34" charset="0"/>
              <a:buNone/>
            </a:pPr>
            <a:r>
              <a:rPr lang="ru-RU" altLang="en-US" sz="3200" b="1">
                <a:sym typeface="+mn-ea"/>
              </a:rPr>
              <a:t>Принцип 7.</a:t>
            </a:r>
            <a:r>
              <a:rPr lang="ru-RU" altLang="en-US" sz="3200">
                <a:sym typeface="+mn-ea"/>
              </a:rPr>
              <a:t> Иногда можно и нужно остановиться.</a:t>
            </a:r>
            <a:endParaRPr lang="ru-RU" altLang="en-US" sz="3200">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noAutofit/>
          </a:bodyPr>
          <a:p>
            <a:r>
              <a:rPr lang="ru-RU" altLang="en-US" sz="6000"/>
              <a:t>Пока не изобрели машину времени...</a:t>
            </a:r>
            <a:endParaRPr lang="ru-RU" altLang="en-US" sz="6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Заголовок 2"/>
          <p:cNvSpPr>
            <a:spLocks noGrp="1"/>
          </p:cNvSpPr>
          <p:nvPr>
            <p:ph type="title"/>
          </p:nvPr>
        </p:nvSpPr>
        <p:spPr>
          <a:xfrm>
            <a:off x="100648" y="0"/>
            <a:ext cx="10515600" cy="1325563"/>
          </a:xfrm>
        </p:spPr>
        <p:txBody>
          <a:bodyPr/>
          <a:p>
            <a:r>
              <a:rPr lang="ru-RU" altLang="en-US" b="1"/>
              <a:t>Принцип 8. </a:t>
            </a:r>
            <a:r>
              <a:rPr lang="ru-RU" altLang="en-US"/>
              <a:t>Не надо ничего выбрасывать!</a:t>
            </a:r>
            <a:endParaRPr lang="ru-RU" altLang="en-US"/>
          </a:p>
        </p:txBody>
      </p:sp>
      <p:sp>
        <p:nvSpPr>
          <p:cNvPr id="4" name="Замещающий текст 3"/>
          <p:cNvSpPr>
            <a:spLocks noGrp="1"/>
          </p:cNvSpPr>
          <p:nvPr>
            <p:ph type="body" idx="1"/>
          </p:nvPr>
        </p:nvSpPr>
        <p:spPr>
          <a:xfrm>
            <a:off x="839788" y="1493501"/>
            <a:ext cx="5157787" cy="823912"/>
          </a:xfrm>
        </p:spPr>
        <p:txBody>
          <a:bodyPr/>
          <a:p>
            <a:r>
              <a:rPr lang="ru-RU" altLang="en-US" sz="3200"/>
              <a:t>Мониторинговые коллекции</a:t>
            </a:r>
            <a:endParaRPr lang="ru-RU" altLang="en-US" sz="3200"/>
          </a:p>
        </p:txBody>
      </p:sp>
      <p:sp>
        <p:nvSpPr>
          <p:cNvPr id="5" name="Замещающее содержимое 4"/>
          <p:cNvSpPr>
            <a:spLocks noGrp="1"/>
          </p:cNvSpPr>
          <p:nvPr>
            <p:ph sz="half" idx="2"/>
          </p:nvPr>
        </p:nvSpPr>
        <p:spPr>
          <a:xfrm>
            <a:off x="839788" y="2364149"/>
            <a:ext cx="5157787" cy="3574054"/>
          </a:xfrm>
        </p:spPr>
        <p:txBody>
          <a:bodyPr/>
          <a:p>
            <a:pPr marL="457200" indent="-457200">
              <a:buFont typeface="Arial" panose="020B0604020202020204" pitchFamily="34" charset="0"/>
              <a:buChar char="•"/>
            </a:pPr>
            <a:r>
              <a:rPr lang="ru-RU" altLang="en-US"/>
              <a:t>Дорого хранить, много места.</a:t>
            </a:r>
            <a:endParaRPr lang="ru-RU" altLang="en-US"/>
          </a:p>
          <a:p>
            <a:pPr marL="457200" indent="-457200">
              <a:buFont typeface="Arial" panose="020B0604020202020204" pitchFamily="34" charset="0"/>
              <a:buChar char="•"/>
            </a:pPr>
            <a:r>
              <a:rPr lang="ru-RU" altLang="en-US">
                <a:sym typeface="+mn-ea"/>
              </a:rPr>
              <a:t>Новые идеи могут появиться много лет спустя после начала мониторинга.</a:t>
            </a:r>
            <a:endParaRPr lang="ru-RU" altLang="en-US"/>
          </a:p>
          <a:p>
            <a:pPr marL="457200" indent="-457200">
              <a:buFont typeface="Arial" panose="020B0604020202020204" pitchFamily="34" charset="0"/>
              <a:buChar char="•"/>
            </a:pPr>
            <a:r>
              <a:rPr lang="ru-RU" altLang="en-US"/>
              <a:t>Выгода может быть очень большой.</a:t>
            </a:r>
            <a:endParaRPr lang="ru-RU" altLang="en-US"/>
          </a:p>
          <a:p>
            <a:pPr marL="457200" indent="-457200">
              <a:buFont typeface="Arial" panose="020B0604020202020204" pitchFamily="34" charset="0"/>
              <a:buChar char="•"/>
            </a:pPr>
            <a:endParaRPr lang="ru-RU" altLang="en-US"/>
          </a:p>
        </p:txBody>
      </p:sp>
      <p:grpSp>
        <p:nvGrpSpPr>
          <p:cNvPr id="33" name="Группа 32"/>
          <p:cNvGrpSpPr/>
          <p:nvPr/>
        </p:nvGrpSpPr>
        <p:grpSpPr>
          <a:xfrm>
            <a:off x="7073900" y="1764030"/>
            <a:ext cx="4229735" cy="5093970"/>
            <a:chOff x="11304" y="1826"/>
            <a:chExt cx="7606" cy="8974"/>
          </a:xfrm>
        </p:grpSpPr>
        <p:pic>
          <p:nvPicPr>
            <p:cNvPr id="8" name="Picture 2"/>
            <p:cNvPicPr>
              <a:picLocks noChangeAspect="1"/>
            </p:cNvPicPr>
            <p:nvPr/>
          </p:nvPicPr>
          <p:blipFill>
            <a:blip r:embed="rId1"/>
            <a:srcRect l="50242" t="5097"/>
            <a:stretch>
              <a:fillRect/>
            </a:stretch>
          </p:blipFill>
          <p:spPr>
            <a:xfrm>
              <a:off x="11304" y="1826"/>
              <a:ext cx="7606" cy="8974"/>
            </a:xfrm>
            <a:prstGeom prst="rect">
              <a:avLst/>
            </a:prstGeom>
            <a:noFill/>
            <a:ln>
              <a:noFill/>
            </a:ln>
          </p:spPr>
        </p:pic>
        <p:sp>
          <p:nvSpPr>
            <p:cNvPr id="9" name="Овал 8"/>
            <p:cNvSpPr/>
            <p:nvPr/>
          </p:nvSpPr>
          <p:spPr>
            <a:xfrm>
              <a:off x="12726" y="2688"/>
              <a:ext cx="271" cy="273"/>
            </a:xfrm>
            <a:prstGeom prst="ellipse">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0" name="Овал 9"/>
            <p:cNvSpPr/>
            <p:nvPr/>
          </p:nvSpPr>
          <p:spPr>
            <a:xfrm>
              <a:off x="13344" y="2079"/>
              <a:ext cx="271" cy="273"/>
            </a:xfrm>
            <a:prstGeom prst="ellipse">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1" name="Овал 10"/>
            <p:cNvSpPr/>
            <p:nvPr/>
          </p:nvSpPr>
          <p:spPr>
            <a:xfrm>
              <a:off x="14181" y="2242"/>
              <a:ext cx="271" cy="273"/>
            </a:xfrm>
            <a:prstGeom prst="ellipse">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2" name="Овал 11"/>
            <p:cNvSpPr/>
            <p:nvPr/>
          </p:nvSpPr>
          <p:spPr>
            <a:xfrm>
              <a:off x="13615" y="2415"/>
              <a:ext cx="271" cy="273"/>
            </a:xfrm>
            <a:prstGeom prst="ellipse">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3" name="Овал 12"/>
            <p:cNvSpPr/>
            <p:nvPr/>
          </p:nvSpPr>
          <p:spPr>
            <a:xfrm>
              <a:off x="14747" y="2079"/>
              <a:ext cx="271" cy="273"/>
            </a:xfrm>
            <a:prstGeom prst="ellipse">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4" name="Овал 13"/>
            <p:cNvSpPr/>
            <p:nvPr/>
          </p:nvSpPr>
          <p:spPr>
            <a:xfrm>
              <a:off x="15018" y="1969"/>
              <a:ext cx="271" cy="273"/>
            </a:xfrm>
            <a:prstGeom prst="ellipse">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5" name="Овал 14"/>
            <p:cNvSpPr/>
            <p:nvPr/>
          </p:nvSpPr>
          <p:spPr>
            <a:xfrm>
              <a:off x="12726" y="5066"/>
              <a:ext cx="271" cy="273"/>
            </a:xfrm>
            <a:prstGeom prst="ellipse">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6" name="Овал 15"/>
            <p:cNvSpPr/>
            <p:nvPr/>
          </p:nvSpPr>
          <p:spPr>
            <a:xfrm>
              <a:off x="13310" y="4730"/>
              <a:ext cx="271" cy="273"/>
            </a:xfrm>
            <a:prstGeom prst="ellipse">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7" name="Овал 16"/>
            <p:cNvSpPr/>
            <p:nvPr/>
          </p:nvSpPr>
          <p:spPr>
            <a:xfrm>
              <a:off x="13581" y="4184"/>
              <a:ext cx="271" cy="273"/>
            </a:xfrm>
            <a:prstGeom prst="ellipse">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8" name="Овал 17"/>
            <p:cNvSpPr/>
            <p:nvPr/>
          </p:nvSpPr>
          <p:spPr>
            <a:xfrm>
              <a:off x="13581" y="4793"/>
              <a:ext cx="271" cy="273"/>
            </a:xfrm>
            <a:prstGeom prst="ellipse">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9" name="Овал 18"/>
            <p:cNvSpPr/>
            <p:nvPr/>
          </p:nvSpPr>
          <p:spPr>
            <a:xfrm>
              <a:off x="14747" y="3911"/>
              <a:ext cx="271" cy="273"/>
            </a:xfrm>
            <a:prstGeom prst="ellipse">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20" name="Овал 19"/>
            <p:cNvSpPr/>
            <p:nvPr/>
          </p:nvSpPr>
          <p:spPr>
            <a:xfrm>
              <a:off x="14984" y="3911"/>
              <a:ext cx="271" cy="273"/>
            </a:xfrm>
            <a:prstGeom prst="ellipse">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21" name="Овал 20"/>
            <p:cNvSpPr/>
            <p:nvPr/>
          </p:nvSpPr>
          <p:spPr>
            <a:xfrm>
              <a:off x="12455" y="5263"/>
              <a:ext cx="271" cy="273"/>
            </a:xfrm>
            <a:prstGeom prst="ellipse">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23" name="Овал 22"/>
            <p:cNvSpPr/>
            <p:nvPr/>
          </p:nvSpPr>
          <p:spPr>
            <a:xfrm>
              <a:off x="13310" y="6721"/>
              <a:ext cx="271" cy="273"/>
            </a:xfrm>
            <a:prstGeom prst="ellipse">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27" name="Овал 26"/>
            <p:cNvSpPr/>
            <p:nvPr/>
          </p:nvSpPr>
          <p:spPr>
            <a:xfrm>
              <a:off x="15038" y="5939"/>
              <a:ext cx="271" cy="273"/>
            </a:xfrm>
            <a:prstGeom prst="ellipse">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28" name="Овал 27"/>
            <p:cNvSpPr/>
            <p:nvPr/>
          </p:nvSpPr>
          <p:spPr>
            <a:xfrm>
              <a:off x="12455" y="7208"/>
              <a:ext cx="271" cy="273"/>
            </a:xfrm>
            <a:prstGeom prst="ellipse">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29" name="Овал 28"/>
            <p:cNvSpPr/>
            <p:nvPr/>
          </p:nvSpPr>
          <p:spPr>
            <a:xfrm>
              <a:off x="13310" y="9258"/>
              <a:ext cx="271" cy="273"/>
            </a:xfrm>
            <a:prstGeom prst="ellipse">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30" name="Овал 29"/>
            <p:cNvSpPr/>
            <p:nvPr/>
          </p:nvSpPr>
          <p:spPr>
            <a:xfrm>
              <a:off x="14984" y="8412"/>
              <a:ext cx="271" cy="273"/>
            </a:xfrm>
            <a:prstGeom prst="ellipse">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31" name="Овал 30"/>
            <p:cNvSpPr/>
            <p:nvPr/>
          </p:nvSpPr>
          <p:spPr>
            <a:xfrm>
              <a:off x="12455" y="9390"/>
              <a:ext cx="271" cy="273"/>
            </a:xfrm>
            <a:prstGeom prst="ellipse">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32" name="Овал 31"/>
            <p:cNvSpPr/>
            <p:nvPr/>
          </p:nvSpPr>
          <p:spPr>
            <a:xfrm>
              <a:off x="13581" y="8858"/>
              <a:ext cx="271" cy="273"/>
            </a:xfrm>
            <a:prstGeom prst="ellipse">
              <a:avLst/>
            </a:pr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grpSp>
      <p:sp>
        <p:nvSpPr>
          <p:cNvPr id="34" name="Текстовое поле 33"/>
          <p:cNvSpPr txBox="1"/>
          <p:nvPr/>
        </p:nvSpPr>
        <p:spPr>
          <a:xfrm>
            <a:off x="6615430" y="934085"/>
            <a:ext cx="5576570" cy="829945"/>
          </a:xfrm>
          <a:prstGeom prst="rect">
            <a:avLst/>
          </a:prstGeom>
          <a:noFill/>
        </p:spPr>
        <p:txBody>
          <a:bodyPr wrap="square" rtlCol="0">
            <a:spAutoFit/>
          </a:bodyPr>
          <a:p>
            <a:r>
              <a:rPr lang="ru-RU" altLang="en-US" sz="2400"/>
              <a:t>Пример: Мониторинг смешанных поселений </a:t>
            </a:r>
            <a:r>
              <a:rPr lang="en-US" altLang="en-US" sz="2400" i="1"/>
              <a:t>M.edulis</a:t>
            </a:r>
            <a:r>
              <a:rPr lang="en-US" altLang="en-US" sz="2400"/>
              <a:t> </a:t>
            </a:r>
            <a:r>
              <a:rPr lang="ru-RU" altLang="en-US" sz="2400"/>
              <a:t>и </a:t>
            </a:r>
            <a:r>
              <a:rPr lang="en-US" altLang="en-US" sz="2400" i="1"/>
              <a:t>M.trossulus</a:t>
            </a:r>
            <a:endParaRPr lang="en-US" altLang="en-US" sz="24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1582400" cy="991235"/>
          </a:xfrm>
        </p:spPr>
        <p:txBody>
          <a:bodyPr>
            <a:normAutofit fontScale="90000"/>
          </a:bodyPr>
          <a:p>
            <a:r>
              <a:rPr lang="ru-RU" altLang="en-US"/>
              <a:t>Хранилище коллекций в ЭБЦ «Крестовский остров»</a:t>
            </a:r>
            <a:endParaRPr lang="ru-RU" altLang="en-US"/>
          </a:p>
        </p:txBody>
      </p:sp>
      <p:pic>
        <p:nvPicPr>
          <p:cNvPr id="7" name="Изображение 6" descr="IMG_20230411_140333_resized_20230411_020622681"/>
          <p:cNvPicPr>
            <a:picLocks noChangeAspect="1"/>
          </p:cNvPicPr>
          <p:nvPr/>
        </p:nvPicPr>
        <p:blipFill>
          <a:blip r:embed="rId1"/>
          <a:stretch>
            <a:fillRect/>
          </a:stretch>
        </p:blipFill>
        <p:spPr>
          <a:xfrm>
            <a:off x="504190" y="1323340"/>
            <a:ext cx="3706495" cy="4942840"/>
          </a:xfrm>
          <a:prstGeom prst="rect">
            <a:avLst/>
          </a:prstGeom>
        </p:spPr>
      </p:pic>
      <p:pic>
        <p:nvPicPr>
          <p:cNvPr id="8" name="Изображение 7" descr="IMG_20230411_140320_resized_20230411_020948460"/>
          <p:cNvPicPr>
            <a:picLocks noChangeAspect="1"/>
          </p:cNvPicPr>
          <p:nvPr/>
        </p:nvPicPr>
        <p:blipFill>
          <a:blip r:embed="rId2"/>
          <a:stretch>
            <a:fillRect/>
          </a:stretch>
        </p:blipFill>
        <p:spPr>
          <a:xfrm>
            <a:off x="4293235" y="1325245"/>
            <a:ext cx="3688715" cy="4919345"/>
          </a:xfrm>
          <a:prstGeom prst="rect">
            <a:avLst/>
          </a:prstGeom>
        </p:spPr>
      </p:pic>
      <p:pic>
        <p:nvPicPr>
          <p:cNvPr id="10" name="Замещающее содержимое 9" descr="IMG_20221005_185926_resized_20221005_071119622"/>
          <p:cNvPicPr>
            <a:picLocks noChangeAspect="1"/>
          </p:cNvPicPr>
          <p:nvPr>
            <p:ph idx="1"/>
          </p:nvPr>
        </p:nvPicPr>
        <p:blipFill>
          <a:blip r:embed="rId3"/>
          <a:stretch>
            <a:fillRect/>
          </a:stretch>
        </p:blipFill>
        <p:spPr>
          <a:xfrm>
            <a:off x="8043545" y="1325880"/>
            <a:ext cx="3676650" cy="490283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noAutofit/>
          </a:bodyPr>
          <a:p>
            <a:r>
              <a:rPr lang="ru-RU" altLang="en-US" sz="6000" i="1">
                <a:sym typeface="+mn-ea"/>
              </a:rPr>
              <a:t>Memento </a:t>
            </a:r>
            <a:r>
              <a:rPr lang="en-US" altLang="ru-RU" sz="6000" i="1">
                <a:sym typeface="+mn-ea"/>
              </a:rPr>
              <a:t>m</a:t>
            </a:r>
            <a:r>
              <a:rPr lang="ru-RU" altLang="en-US" sz="6000" i="1">
                <a:sym typeface="+mn-ea"/>
              </a:rPr>
              <a:t>ori</a:t>
            </a:r>
            <a:r>
              <a:rPr lang="en-US" altLang="ru-RU" sz="6000">
                <a:sym typeface="+mn-ea"/>
              </a:rPr>
              <a:t>: </a:t>
            </a:r>
            <a:r>
              <a:rPr lang="ru-RU" altLang="ru-RU" sz="6000">
                <a:sym typeface="+mn-ea"/>
              </a:rPr>
              <a:t>проблема трансфера мониторинга</a:t>
            </a:r>
            <a:br>
              <a:rPr lang="ru-RU" altLang="ru-RU" sz="6000"/>
            </a:br>
            <a:endParaRPr lang="ru-RU" altLang="en-US" sz="60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normAutofit fontScale="90000"/>
          </a:bodyPr>
          <a:p>
            <a:r>
              <a:rPr lang="ru-RU"/>
              <a:t>Многие программы начинались энтузиастами, но будут ли энтузиастами их последователи?</a:t>
            </a:r>
            <a:endParaRPr lang="ru-RU"/>
          </a:p>
        </p:txBody>
      </p:sp>
      <p:sp>
        <p:nvSpPr>
          <p:cNvPr id="3" name="Замещающее содержимое 2"/>
          <p:cNvSpPr>
            <a:spLocks noGrp="1"/>
          </p:cNvSpPr>
          <p:nvPr>
            <p:ph idx="1"/>
          </p:nvPr>
        </p:nvSpPr>
        <p:spPr>
          <a:xfrm>
            <a:off x="647700" y="1825625"/>
            <a:ext cx="10515600" cy="3970020"/>
          </a:xfrm>
        </p:spPr>
        <p:txBody>
          <a:bodyPr>
            <a:normAutofit/>
          </a:bodyPr>
          <a:p>
            <a:r>
              <a:rPr lang="ru-RU" altLang="en-US" b="1"/>
              <a:t>Принцип 9.</a:t>
            </a:r>
            <a:r>
              <a:rPr lang="ru-RU" altLang="en-US"/>
              <a:t> Чем проще схема наблюдений, тем лучше ее поймут потомки.</a:t>
            </a:r>
            <a:endParaRPr lang="ru-RU" altLang="en-US"/>
          </a:p>
          <a:p>
            <a:endParaRPr lang="ru-RU" altLang="en-US"/>
          </a:p>
          <a:p>
            <a:r>
              <a:rPr lang="ru-RU" altLang="en-US" b="1"/>
              <a:t>Принцип 10.</a:t>
            </a:r>
            <a:r>
              <a:rPr lang="ru-RU" altLang="en-US"/>
              <a:t> </a:t>
            </a:r>
            <a:r>
              <a:rPr lang="ru-RU" altLang="en-US">
                <a:sym typeface="+mn-ea"/>
              </a:rPr>
              <a:t>Все что не было зафиксировано на бумаге может быть потеряно.</a:t>
            </a:r>
            <a:endParaRPr lang="ru-RU" altLang="en-US"/>
          </a:p>
          <a:p>
            <a:endParaRPr lang="ru-RU" altLang="en-US"/>
          </a:p>
          <a:p>
            <a:r>
              <a:rPr lang="ru-RU" altLang="en-US" b="1"/>
              <a:t>Принцип 11</a:t>
            </a:r>
            <a:r>
              <a:rPr lang="ru-RU" altLang="en-US"/>
              <a:t>. </a:t>
            </a:r>
            <a:r>
              <a:rPr lang="ru-RU" altLang="en-US">
                <a:sym typeface="+mn-ea"/>
              </a:rPr>
              <a:t>Все, что не попало в компьютерные базы данных, можно считать </a:t>
            </a:r>
            <a:r>
              <a:rPr lang="ru-RU" altLang="en-US" b="1">
                <a:sym typeface="+mn-ea"/>
              </a:rPr>
              <a:t>навсегда</a:t>
            </a:r>
            <a:r>
              <a:rPr lang="ru-RU" altLang="en-US">
                <a:sym typeface="+mn-ea"/>
              </a:rPr>
              <a:t> потерянным.</a:t>
            </a:r>
            <a:r>
              <a:rPr lang="ru-RU" altLang="en-US"/>
              <a:t> </a:t>
            </a:r>
            <a:endParaRPr lang="ru-RU"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Заголовок 3"/>
          <p:cNvSpPr>
            <a:spLocks noGrp="1"/>
          </p:cNvSpPr>
          <p:nvPr>
            <p:ph type="title"/>
          </p:nvPr>
        </p:nvSpPr>
        <p:spPr>
          <a:xfrm>
            <a:off x="330835" y="2165985"/>
            <a:ext cx="11762105" cy="1325880"/>
          </a:xfrm>
        </p:spPr>
        <p:txBody>
          <a:bodyPr>
            <a:normAutofit fontScale="90000"/>
          </a:bodyPr>
          <a:p>
            <a:r>
              <a:rPr lang="ru-RU" altLang="ru-RU" b="1"/>
              <a:t>Часть 2.</a:t>
            </a:r>
            <a:br>
              <a:rPr lang="ru-RU" altLang="ru-RU"/>
            </a:br>
            <a:r>
              <a:rPr lang="ru-RU" altLang="ru-RU"/>
              <a:t>О базах данных и Летописи природы</a:t>
            </a:r>
            <a:endParaRPr lang="en-US" altLang="ru-RU"/>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0515600" cy="1210310"/>
          </a:xfrm>
        </p:spPr>
        <p:txBody>
          <a:bodyPr/>
          <a:p>
            <a:pPr algn="l"/>
            <a:r>
              <a:rPr lang="ru-RU" altLang="en-US"/>
              <a:t>Опрятные данные (</a:t>
            </a:r>
            <a:r>
              <a:rPr lang="en-US" altLang="ru-RU"/>
              <a:t>tidy data)</a:t>
            </a:r>
            <a:r>
              <a:rPr lang="ru-RU" altLang="en-US"/>
              <a:t> </a:t>
            </a:r>
            <a:endParaRPr lang="ru-RU" altLang="en-US"/>
          </a:p>
        </p:txBody>
      </p:sp>
      <p:pic>
        <p:nvPicPr>
          <p:cNvPr id="3" name="Замещающее содержимое 2"/>
          <p:cNvPicPr>
            <a:picLocks noChangeAspect="1"/>
          </p:cNvPicPr>
          <p:nvPr>
            <p:ph idx="1"/>
          </p:nvPr>
        </p:nvPicPr>
        <p:blipFill>
          <a:blip r:embed="rId1"/>
          <a:srcRect l="39239" t="19101" r="20238" b="12462"/>
          <a:stretch>
            <a:fillRect/>
          </a:stretch>
        </p:blipFill>
        <p:spPr>
          <a:xfrm>
            <a:off x="6046470" y="1018540"/>
            <a:ext cx="6145530" cy="5839460"/>
          </a:xfrm>
          <a:prstGeom prst="rect">
            <a:avLst/>
          </a:prstGeom>
          <a:ln>
            <a:solidFill>
              <a:schemeClr val="accent1"/>
            </a:solidFill>
          </a:ln>
        </p:spPr>
      </p:pic>
      <p:sp>
        <p:nvSpPr>
          <p:cNvPr id="4" name="Текстовое поле 3"/>
          <p:cNvSpPr txBox="1"/>
          <p:nvPr/>
        </p:nvSpPr>
        <p:spPr>
          <a:xfrm>
            <a:off x="149225" y="1090930"/>
            <a:ext cx="6096000" cy="3046095"/>
          </a:xfrm>
          <a:prstGeom prst="rect">
            <a:avLst/>
          </a:prstGeom>
          <a:noFill/>
        </p:spPr>
        <p:txBody>
          <a:bodyPr wrap="square" rtlCol="0">
            <a:spAutoFit/>
          </a:bodyPr>
          <a:p>
            <a:r>
              <a:rPr lang="ru-RU" altLang="ru-RU" sz="3200"/>
              <a:t>Два формата представления данных:</a:t>
            </a:r>
            <a:endParaRPr lang="ru-RU" altLang="ru-RU" sz="3200"/>
          </a:p>
          <a:p>
            <a:endParaRPr lang="ru-RU" altLang="ru-RU" sz="3200"/>
          </a:p>
          <a:p>
            <a:pPr marL="457200" indent="-457200">
              <a:buFont typeface="Arial" panose="020B0604020202020204" pitchFamily="34" charset="0"/>
              <a:buChar char="•"/>
            </a:pPr>
            <a:r>
              <a:rPr lang="ru-RU" altLang="ru-RU" sz="3200" i="1"/>
              <a:t>Широкий формат</a:t>
            </a:r>
            <a:endParaRPr lang="ru-RU" altLang="ru-RU" sz="3200"/>
          </a:p>
          <a:p>
            <a:pPr marL="457200" indent="-457200">
              <a:buFont typeface="Arial" panose="020B0604020202020204" pitchFamily="34" charset="0"/>
              <a:buChar char="•"/>
            </a:pPr>
            <a:endParaRPr lang="ru-RU" altLang="ru-RU" sz="3200"/>
          </a:p>
          <a:p>
            <a:pPr marL="457200" indent="-457200">
              <a:buFont typeface="Arial" panose="020B0604020202020204" pitchFamily="34" charset="0"/>
              <a:buChar char="•"/>
            </a:pPr>
            <a:r>
              <a:rPr lang="ru-RU" altLang="ru-RU" sz="3200" i="1"/>
              <a:t>Длинный формат </a:t>
            </a:r>
            <a:endParaRPr lang="ru-RU" altLang="ru-RU" sz="3200" i="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Изображение 6"/>
          <p:cNvPicPr>
            <a:picLocks noChangeAspect="1"/>
          </p:cNvPicPr>
          <p:nvPr/>
        </p:nvPicPr>
        <p:blipFill>
          <a:blip r:embed="rId1"/>
          <a:srcRect l="27187" t="15000" r="24479" b="15370"/>
          <a:stretch>
            <a:fillRect/>
          </a:stretch>
        </p:blipFill>
        <p:spPr>
          <a:xfrm>
            <a:off x="0" y="1797685"/>
            <a:ext cx="6000115" cy="4862195"/>
          </a:xfrm>
          <a:prstGeom prst="rect">
            <a:avLst/>
          </a:prstGeom>
        </p:spPr>
      </p:pic>
      <p:pic>
        <p:nvPicPr>
          <p:cNvPr id="4" name="Замещающее содержимое 3"/>
          <p:cNvPicPr>
            <a:picLocks noChangeAspect="1"/>
          </p:cNvPicPr>
          <p:nvPr>
            <p:ph sz="quarter" idx="13"/>
          </p:nvPr>
        </p:nvPicPr>
        <p:blipFill>
          <a:blip r:embed="rId2"/>
          <a:srcRect l="26276" t="18426" r="34655" b="24229"/>
          <a:stretch>
            <a:fillRect/>
          </a:stretch>
        </p:blipFill>
        <p:spPr>
          <a:xfrm>
            <a:off x="6091555" y="1797685"/>
            <a:ext cx="5843270" cy="4824730"/>
          </a:xfrm>
          <a:prstGeom prst="rect">
            <a:avLst/>
          </a:prstGeom>
        </p:spPr>
      </p:pic>
      <p:sp>
        <p:nvSpPr>
          <p:cNvPr id="9" name="Прямоугольник 8"/>
          <p:cNvSpPr/>
          <p:nvPr/>
        </p:nvSpPr>
        <p:spPr>
          <a:xfrm>
            <a:off x="2448560" y="4065905"/>
            <a:ext cx="599440" cy="467995"/>
          </a:xfrm>
          <a:prstGeom prst="rect">
            <a:avLst/>
          </a:prstGeom>
          <a:noFill/>
          <a:ln w="2857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2" name="Текстовое поле 1"/>
          <p:cNvSpPr txBox="1"/>
          <p:nvPr/>
        </p:nvSpPr>
        <p:spPr>
          <a:xfrm>
            <a:off x="191770" y="198120"/>
            <a:ext cx="11268075" cy="1076325"/>
          </a:xfrm>
          <a:prstGeom prst="rect">
            <a:avLst/>
          </a:prstGeom>
          <a:noFill/>
        </p:spPr>
        <p:txBody>
          <a:bodyPr wrap="square" rtlCol="0">
            <a:spAutoFit/>
          </a:bodyPr>
          <a:p>
            <a:r>
              <a:rPr lang="ru-RU" altLang="ru-RU" sz="3200"/>
              <a:t>Точки проведения гидробиологического мониторинга на территории Кандалакшского  заповедника</a:t>
            </a:r>
            <a:endParaRPr lang="ru-RU" altLang="ru-RU" sz="3200"/>
          </a:p>
        </p:txBody>
      </p:sp>
      <p:sp>
        <p:nvSpPr>
          <p:cNvPr id="3" name="Овал 2"/>
          <p:cNvSpPr/>
          <p:nvPr/>
        </p:nvSpPr>
        <p:spPr>
          <a:xfrm>
            <a:off x="7538085" y="1870075"/>
            <a:ext cx="254000" cy="26606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5" name="Текстовое поле 4"/>
          <p:cNvSpPr txBox="1"/>
          <p:nvPr/>
        </p:nvSpPr>
        <p:spPr>
          <a:xfrm>
            <a:off x="7792085" y="1797685"/>
            <a:ext cx="2597785" cy="368300"/>
          </a:xfrm>
          <a:prstGeom prst="rect">
            <a:avLst/>
          </a:prstGeom>
          <a:noFill/>
        </p:spPr>
        <p:txBody>
          <a:bodyPr wrap="square" rtlCol="0">
            <a:spAutoFit/>
          </a:bodyPr>
          <a:p>
            <a:r>
              <a:rPr lang="ru-RU" altLang="en-US">
                <a:solidFill>
                  <a:schemeClr val="bg1"/>
                </a:solidFill>
              </a:rPr>
              <a:t>Кандалакша</a:t>
            </a:r>
            <a:endParaRPr lang="ru-RU" altLang="en-US">
              <a:solidFill>
                <a:schemeClr val="bg1"/>
              </a:solidFill>
            </a:endParaRPr>
          </a:p>
        </p:txBody>
      </p:sp>
      <p:sp>
        <p:nvSpPr>
          <p:cNvPr id="6" name="Текстовое поле 5"/>
          <p:cNvSpPr txBox="1"/>
          <p:nvPr/>
        </p:nvSpPr>
        <p:spPr>
          <a:xfrm>
            <a:off x="8761730" y="2165985"/>
            <a:ext cx="2597785" cy="368300"/>
          </a:xfrm>
          <a:prstGeom prst="rect">
            <a:avLst/>
          </a:prstGeom>
          <a:noFill/>
        </p:spPr>
        <p:txBody>
          <a:bodyPr wrap="square" rtlCol="0">
            <a:spAutoFit/>
          </a:bodyPr>
          <a:p>
            <a:r>
              <a:rPr lang="ru-RU" altLang="en-US">
                <a:solidFill>
                  <a:schemeClr val="bg1"/>
                </a:solidFill>
              </a:rPr>
              <a:t>Лувеньга</a:t>
            </a:r>
            <a:endParaRPr lang="ru-RU" altLang="en-US">
              <a:solidFill>
                <a:schemeClr val="bg1"/>
              </a:solidFill>
            </a:endParaRPr>
          </a:p>
        </p:txBody>
      </p:sp>
      <p:sp>
        <p:nvSpPr>
          <p:cNvPr id="8" name="Овал 7"/>
          <p:cNvSpPr/>
          <p:nvPr/>
        </p:nvSpPr>
        <p:spPr>
          <a:xfrm>
            <a:off x="8576945" y="2265680"/>
            <a:ext cx="104775" cy="1022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0" name="Текстовое поле 9"/>
          <p:cNvSpPr txBox="1"/>
          <p:nvPr/>
        </p:nvSpPr>
        <p:spPr>
          <a:xfrm>
            <a:off x="6233160" y="2669540"/>
            <a:ext cx="2597785" cy="368300"/>
          </a:xfrm>
          <a:prstGeom prst="rect">
            <a:avLst/>
          </a:prstGeom>
          <a:noFill/>
        </p:spPr>
        <p:txBody>
          <a:bodyPr wrap="square" rtlCol="0">
            <a:spAutoFit/>
          </a:bodyPr>
          <a:p>
            <a:r>
              <a:rPr lang="ru-RU" altLang="en-US">
                <a:solidFill>
                  <a:schemeClr val="bg1"/>
                </a:solidFill>
              </a:rPr>
              <a:t>Белое море</a:t>
            </a:r>
            <a:endParaRPr lang="ru-RU" altLang="en-US">
              <a:solidFill>
                <a:schemeClr val="bg1"/>
              </a:solidFill>
            </a:endParaRPr>
          </a:p>
        </p:txBody>
      </p:sp>
      <p:sp>
        <p:nvSpPr>
          <p:cNvPr id="11" name="Овал 10"/>
          <p:cNvSpPr/>
          <p:nvPr/>
        </p:nvSpPr>
        <p:spPr>
          <a:xfrm>
            <a:off x="7064375" y="2567305"/>
            <a:ext cx="104775" cy="1022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2" name="Овал 11"/>
          <p:cNvSpPr/>
          <p:nvPr/>
        </p:nvSpPr>
        <p:spPr>
          <a:xfrm>
            <a:off x="7499985" y="4351655"/>
            <a:ext cx="104775" cy="1022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3" name="Текстовое поле 12"/>
          <p:cNvSpPr txBox="1"/>
          <p:nvPr/>
        </p:nvSpPr>
        <p:spPr>
          <a:xfrm>
            <a:off x="7169150" y="4419600"/>
            <a:ext cx="2597785" cy="368300"/>
          </a:xfrm>
          <a:prstGeom prst="rect">
            <a:avLst/>
          </a:prstGeom>
          <a:noFill/>
        </p:spPr>
        <p:txBody>
          <a:bodyPr wrap="square" rtlCol="0">
            <a:spAutoFit/>
          </a:bodyPr>
          <a:p>
            <a:r>
              <a:rPr lang="ru-RU" altLang="en-US">
                <a:solidFill>
                  <a:schemeClr val="bg1"/>
                </a:solidFill>
              </a:rPr>
              <a:t>Княжая Губа</a:t>
            </a:r>
            <a:endParaRPr lang="ru-RU" altLang="en-US">
              <a:solidFill>
                <a:schemeClr val="bg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0515600" cy="1118870"/>
          </a:xfrm>
        </p:spPr>
        <p:txBody>
          <a:bodyPr/>
          <a:p>
            <a:r>
              <a:rPr lang="ru-RU" altLang="en-US"/>
              <a:t>Широкий формат</a:t>
            </a:r>
            <a:endParaRPr lang="ru-RU" altLang="en-US"/>
          </a:p>
        </p:txBody>
      </p:sp>
      <p:pic>
        <p:nvPicPr>
          <p:cNvPr id="5" name="Замещающее содержимое 4"/>
          <p:cNvPicPr>
            <a:picLocks noChangeAspect="1"/>
          </p:cNvPicPr>
          <p:nvPr>
            <p:ph idx="1"/>
          </p:nvPr>
        </p:nvPicPr>
        <p:blipFill>
          <a:blip r:embed="rId1"/>
          <a:srcRect r="16638" b="9018"/>
          <a:stretch>
            <a:fillRect/>
          </a:stretch>
        </p:blipFill>
        <p:spPr>
          <a:xfrm>
            <a:off x="795020" y="1687830"/>
            <a:ext cx="6800850" cy="5170170"/>
          </a:xfrm>
          <a:prstGeom prst="rect">
            <a:avLst/>
          </a:prstGeom>
        </p:spPr>
      </p:pic>
      <p:sp>
        <p:nvSpPr>
          <p:cNvPr id="6" name="Текстовое поле 5"/>
          <p:cNvSpPr txBox="1"/>
          <p:nvPr/>
        </p:nvSpPr>
        <p:spPr>
          <a:xfrm>
            <a:off x="8185150" y="1687830"/>
            <a:ext cx="3913505" cy="3969385"/>
          </a:xfrm>
          <a:prstGeom prst="rect">
            <a:avLst/>
          </a:prstGeom>
          <a:noFill/>
        </p:spPr>
        <p:txBody>
          <a:bodyPr wrap="square" rtlCol="0">
            <a:spAutoFit/>
          </a:bodyPr>
          <a:p>
            <a:r>
              <a:rPr lang="ru-RU" altLang="en-US"/>
              <a:t>Каждая строчка представляет несколько наблюдений.</a:t>
            </a:r>
            <a:endParaRPr lang="ru-RU" altLang="en-US"/>
          </a:p>
          <a:p>
            <a:endParaRPr lang="ru-RU" altLang="en-US"/>
          </a:p>
          <a:p>
            <a:r>
              <a:rPr lang="ru-RU" altLang="en-US"/>
              <a:t>Удобно для представления данных в компактном виде в  читаемых документах.</a:t>
            </a:r>
            <a:endParaRPr lang="ru-RU" altLang="en-US"/>
          </a:p>
          <a:p>
            <a:endParaRPr lang="ru-RU" altLang="en-US"/>
          </a:p>
          <a:p>
            <a:r>
              <a:rPr lang="ru-RU" altLang="en-US"/>
              <a:t>Такой формат труден для анализа.</a:t>
            </a:r>
            <a:endParaRPr lang="ru-RU" altLang="en-US"/>
          </a:p>
          <a:p>
            <a:endParaRPr lang="ru-RU" altLang="en-US"/>
          </a:p>
          <a:p>
            <a:r>
              <a:rPr lang="ru-RU" altLang="en-US"/>
              <a:t>Требует предварительной обработки (</a:t>
            </a:r>
            <a:r>
              <a:rPr lang="ru-RU" altLang="en-US" b="1"/>
              <a:t>источник ошибок!</a:t>
            </a:r>
            <a:r>
              <a:rPr lang="ru-RU" altLang="en-US"/>
              <a:t>)</a:t>
            </a:r>
            <a:endParaRPr lang="ru-RU" altLang="en-US"/>
          </a:p>
          <a:p>
            <a:endParaRPr lang="ru-RU" altLang="en-US"/>
          </a:p>
          <a:p>
            <a:r>
              <a:rPr lang="ru-RU" altLang="en-US"/>
              <a:t>Для перевода в длинный формат нужны усилия программиста.</a:t>
            </a:r>
            <a:endParaRPr lang="ru-RU" altLang="en-US"/>
          </a:p>
        </p:txBody>
      </p:sp>
      <p:sp>
        <p:nvSpPr>
          <p:cNvPr id="3" name="Текстовое поле 2"/>
          <p:cNvSpPr txBox="1"/>
          <p:nvPr/>
        </p:nvSpPr>
        <p:spPr>
          <a:xfrm>
            <a:off x="680720" y="1021715"/>
            <a:ext cx="6707505" cy="368300"/>
          </a:xfrm>
          <a:prstGeom prst="rect">
            <a:avLst/>
          </a:prstGeom>
          <a:noFill/>
        </p:spPr>
        <p:txBody>
          <a:bodyPr wrap="square" rtlCol="0">
            <a:spAutoFit/>
          </a:bodyPr>
          <a:p>
            <a:r>
              <a:rPr lang="ru-RU" altLang="en-US"/>
              <a:t>Пример: Размерная структура мидиевых банок</a:t>
            </a:r>
            <a:endParaRPr lang="ru-RU"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70485" y="0"/>
            <a:ext cx="10515600" cy="990600"/>
          </a:xfrm>
        </p:spPr>
        <p:txBody>
          <a:bodyPr/>
          <a:p>
            <a:r>
              <a:rPr lang="ru-RU" altLang="en-US"/>
              <a:t>Длинный формат</a:t>
            </a:r>
            <a:endParaRPr lang="ru-RU" altLang="en-US"/>
          </a:p>
        </p:txBody>
      </p:sp>
      <p:sp>
        <p:nvSpPr>
          <p:cNvPr id="6" name="Текстовое поле 5"/>
          <p:cNvSpPr txBox="1"/>
          <p:nvPr/>
        </p:nvSpPr>
        <p:spPr>
          <a:xfrm>
            <a:off x="6280785" y="990600"/>
            <a:ext cx="4583430" cy="3692525"/>
          </a:xfrm>
          <a:prstGeom prst="rect">
            <a:avLst/>
          </a:prstGeom>
          <a:noFill/>
        </p:spPr>
        <p:txBody>
          <a:bodyPr wrap="square" rtlCol="0">
            <a:spAutoFit/>
          </a:bodyPr>
          <a:p>
            <a:r>
              <a:rPr lang="ru-RU" altLang="en-US"/>
              <a:t>Каждая строчка представляет уникальное наблюдение</a:t>
            </a:r>
            <a:endParaRPr lang="ru-RU" altLang="en-US"/>
          </a:p>
          <a:p>
            <a:endParaRPr lang="ru-RU" altLang="en-US"/>
          </a:p>
          <a:p>
            <a:r>
              <a:rPr lang="ru-RU" altLang="en-US"/>
              <a:t>Удобно для баз данных и аналитики</a:t>
            </a:r>
            <a:endParaRPr lang="ru-RU" altLang="en-US"/>
          </a:p>
          <a:p>
            <a:endParaRPr lang="ru-RU" altLang="en-US"/>
          </a:p>
          <a:p>
            <a:r>
              <a:rPr lang="ru-RU" altLang="en-US"/>
              <a:t>Больше усилий для набивки</a:t>
            </a:r>
            <a:endParaRPr lang="ru-RU" altLang="en-US"/>
          </a:p>
          <a:p>
            <a:endParaRPr lang="ru-RU" altLang="en-US"/>
          </a:p>
          <a:p>
            <a:r>
              <a:rPr lang="ru-RU" altLang="en-US"/>
              <a:t>Больше дисциплины в оформлении базы</a:t>
            </a:r>
            <a:endParaRPr lang="ru-RU" altLang="en-US"/>
          </a:p>
          <a:p>
            <a:endParaRPr lang="ru-RU" altLang="en-US"/>
          </a:p>
          <a:p>
            <a:r>
              <a:rPr lang="ru-RU" altLang="en-US"/>
              <a:t>Набивать лучше в той же последовательности, в которой материал представлен на первичном бумажном носителе. </a:t>
            </a:r>
            <a:endParaRPr lang="ru-RU" altLang="en-US"/>
          </a:p>
        </p:txBody>
      </p:sp>
      <p:pic>
        <p:nvPicPr>
          <p:cNvPr id="4" name="Замещающее содержимое 3"/>
          <p:cNvPicPr>
            <a:picLocks noChangeAspect="1"/>
          </p:cNvPicPr>
          <p:nvPr>
            <p:ph idx="1"/>
          </p:nvPr>
        </p:nvPicPr>
        <p:blipFill>
          <a:blip r:embed="rId1"/>
          <a:srcRect t="3281" r="61640" b="4375"/>
          <a:stretch>
            <a:fillRect/>
          </a:stretch>
        </p:blipFill>
        <p:spPr>
          <a:xfrm>
            <a:off x="953135" y="857885"/>
            <a:ext cx="4362450" cy="590804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Заголовок 3"/>
          <p:cNvSpPr>
            <a:spLocks noGrp="1"/>
          </p:cNvSpPr>
          <p:nvPr>
            <p:ph type="title"/>
          </p:nvPr>
        </p:nvSpPr>
        <p:spPr/>
        <p:txBody>
          <a:bodyPr>
            <a:normAutofit fontScale="90000"/>
          </a:bodyPr>
          <a:p>
            <a:r>
              <a:rPr lang="ru-RU" altLang="en-US" b="1">
                <a:sym typeface="+mn-ea"/>
              </a:rPr>
              <a:t>Блеск и нищета </a:t>
            </a:r>
            <a:r>
              <a:rPr lang="en-US" altLang="en-US" b="1" i="1">
                <a:sym typeface="+mn-ea"/>
              </a:rPr>
              <a:t>Excel</a:t>
            </a:r>
            <a:br>
              <a:rPr lang="en-US" altLang="en-US" i="1">
                <a:sym typeface="+mn-ea"/>
              </a:rPr>
            </a:br>
            <a:r>
              <a:rPr lang="ru-RU" altLang="en-US">
                <a:sym typeface="+mn-ea"/>
              </a:rPr>
              <a:t>Основные ошибки</a:t>
            </a:r>
            <a:r>
              <a:rPr lang="en-US" altLang="ru-RU">
                <a:sym typeface="+mn-ea"/>
              </a:rPr>
              <a:t> </a:t>
            </a:r>
            <a:r>
              <a:rPr lang="ru-RU" altLang="ru-RU">
                <a:sym typeface="+mn-ea"/>
              </a:rPr>
              <a:t>при набивке данных в электронные таблицы</a:t>
            </a:r>
            <a:br>
              <a:rPr lang="ru-RU" altLang="ru-RU"/>
            </a:br>
            <a:endParaRPr lang="ru-RU"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0515600" cy="679450"/>
          </a:xfrm>
        </p:spPr>
        <p:txBody>
          <a:bodyPr>
            <a:normAutofit fontScale="90000"/>
          </a:bodyPr>
          <a:p>
            <a:r>
              <a:rPr lang="ru-RU"/>
              <a:t>Структура простейшей базы данных</a:t>
            </a:r>
            <a:endParaRPr lang="ru-RU"/>
          </a:p>
        </p:txBody>
      </p:sp>
      <p:pic>
        <p:nvPicPr>
          <p:cNvPr id="11268" name="Замещающее содержимое 11267"/>
          <p:cNvPicPr>
            <a:picLocks noChangeAspect="1"/>
          </p:cNvPicPr>
          <p:nvPr>
            <p:ph idx="1"/>
          </p:nvPr>
        </p:nvPicPr>
        <p:blipFill>
          <a:blip r:embed="rId1"/>
          <a:stretch>
            <a:fillRect/>
          </a:stretch>
        </p:blipFill>
        <p:spPr>
          <a:xfrm>
            <a:off x="1290320" y="1452563"/>
            <a:ext cx="8532813" cy="5334000"/>
          </a:xfrm>
        </p:spPr>
      </p:pic>
      <p:sp>
        <p:nvSpPr>
          <p:cNvPr id="11270" name="Прямоугольная выноска 11269"/>
          <p:cNvSpPr/>
          <p:nvPr/>
        </p:nvSpPr>
        <p:spPr>
          <a:xfrm>
            <a:off x="1039495" y="1020763"/>
            <a:ext cx="1439863" cy="719137"/>
          </a:xfrm>
          <a:prstGeom prst="wedgeRectCallout">
            <a:avLst>
              <a:gd name="adj1" fmla="val 56"/>
              <a:gd name="adj2" fmla="val 131676"/>
            </a:avLst>
          </a:prstGeom>
          <a:solidFill>
            <a:schemeClr val="bg2"/>
          </a:solidFill>
          <a:ln w="9525" cap="flat" cmpd="sng">
            <a:solidFill>
              <a:schemeClr val="tx1"/>
            </a:solidFill>
            <a:prstDash val="solid"/>
            <a:miter/>
            <a:headEnd type="none" w="med" len="med"/>
            <a:tailEnd type="none" w="med" len="med"/>
          </a:ln>
        </p:spPr>
        <p:txBody>
          <a:bodyPr/>
          <a:p>
            <a:pPr algn="ctr"/>
            <a:r>
              <a:rPr b="0"/>
              <a:t>Поле</a:t>
            </a:r>
            <a:endParaRPr b="0"/>
          </a:p>
          <a:p>
            <a:pPr algn="ctr"/>
            <a:r>
              <a:rPr b="0"/>
              <a:t>«</a:t>
            </a:r>
            <a:r>
              <a:rPr lang="en-US" altLang="x-none" b="0"/>
              <a:t>Year</a:t>
            </a:r>
            <a:r>
              <a:rPr b="0"/>
              <a:t>»</a:t>
            </a:r>
            <a:endParaRPr b="0"/>
          </a:p>
        </p:txBody>
      </p:sp>
      <p:sp>
        <p:nvSpPr>
          <p:cNvPr id="11271" name="Прямоугольная выноска 11270"/>
          <p:cNvSpPr/>
          <p:nvPr/>
        </p:nvSpPr>
        <p:spPr>
          <a:xfrm>
            <a:off x="2515870" y="1020763"/>
            <a:ext cx="1439863" cy="719137"/>
          </a:xfrm>
          <a:prstGeom prst="wedgeRectCallout">
            <a:avLst>
              <a:gd name="adj1" fmla="val -80542"/>
              <a:gd name="adj2" fmla="val 139403"/>
            </a:avLst>
          </a:prstGeom>
          <a:solidFill>
            <a:schemeClr val="bg2"/>
          </a:solidFill>
          <a:ln w="9525" cap="flat" cmpd="sng">
            <a:solidFill>
              <a:schemeClr val="tx1"/>
            </a:solidFill>
            <a:prstDash val="solid"/>
            <a:miter/>
            <a:headEnd type="none" w="med" len="med"/>
            <a:tailEnd type="none" w="med" len="med"/>
          </a:ln>
        </p:spPr>
        <p:txBody>
          <a:bodyPr/>
          <a:p>
            <a:pPr algn="ctr"/>
            <a:r>
              <a:rPr b="0"/>
              <a:t>Поле</a:t>
            </a:r>
            <a:endParaRPr b="0"/>
          </a:p>
          <a:p>
            <a:pPr algn="ctr"/>
            <a:r>
              <a:rPr b="0"/>
              <a:t>«</a:t>
            </a:r>
            <a:r>
              <a:rPr lang="en-US" altLang="x-none" b="0"/>
              <a:t>Season</a:t>
            </a:r>
            <a:r>
              <a:rPr b="0"/>
              <a:t>»</a:t>
            </a:r>
            <a:endParaRPr b="0"/>
          </a:p>
        </p:txBody>
      </p:sp>
      <p:sp>
        <p:nvSpPr>
          <p:cNvPr id="11272" name="Прямоугольная выноска 11271"/>
          <p:cNvSpPr/>
          <p:nvPr/>
        </p:nvSpPr>
        <p:spPr>
          <a:xfrm>
            <a:off x="3955733" y="1020763"/>
            <a:ext cx="1439862" cy="719137"/>
          </a:xfrm>
          <a:prstGeom prst="wedgeRectCallout">
            <a:avLst>
              <a:gd name="adj1" fmla="val -121005"/>
              <a:gd name="adj2" fmla="val 138523"/>
            </a:avLst>
          </a:prstGeom>
          <a:solidFill>
            <a:schemeClr val="bg2"/>
          </a:solidFill>
          <a:ln w="9525" cap="flat" cmpd="sng">
            <a:solidFill>
              <a:schemeClr val="tx1"/>
            </a:solidFill>
            <a:prstDash val="solid"/>
            <a:miter/>
            <a:headEnd type="none" w="med" len="med"/>
            <a:tailEnd type="none" w="med" len="med"/>
          </a:ln>
        </p:spPr>
        <p:txBody>
          <a:bodyPr/>
          <a:p>
            <a:pPr algn="ctr"/>
            <a:r>
              <a:rPr b="0"/>
              <a:t>Поле</a:t>
            </a:r>
            <a:endParaRPr b="0"/>
          </a:p>
          <a:p>
            <a:pPr algn="ctr"/>
            <a:r>
              <a:rPr b="0"/>
              <a:t>«</a:t>
            </a:r>
            <a:r>
              <a:rPr lang="en-US" altLang="x-none" b="0"/>
              <a:t>Sample</a:t>
            </a:r>
            <a:r>
              <a:rPr b="0"/>
              <a:t>»</a:t>
            </a:r>
            <a:endParaRPr b="0"/>
          </a:p>
        </p:txBody>
      </p:sp>
      <p:sp>
        <p:nvSpPr>
          <p:cNvPr id="11273" name="Прямоугольная выноска 11272"/>
          <p:cNvSpPr/>
          <p:nvPr/>
        </p:nvSpPr>
        <p:spPr>
          <a:xfrm>
            <a:off x="5467033" y="1020763"/>
            <a:ext cx="1439862" cy="719137"/>
          </a:xfrm>
          <a:prstGeom prst="wedgeRectCallout">
            <a:avLst>
              <a:gd name="adj1" fmla="val -193000"/>
              <a:gd name="adj2" fmla="val 135870"/>
            </a:avLst>
          </a:prstGeom>
          <a:solidFill>
            <a:schemeClr val="bg2"/>
          </a:solidFill>
          <a:ln w="9525" cap="flat" cmpd="sng">
            <a:solidFill>
              <a:schemeClr val="tx1"/>
            </a:solidFill>
            <a:prstDash val="solid"/>
            <a:miter/>
            <a:headEnd type="none" w="med" len="med"/>
            <a:tailEnd type="none" w="med" len="med"/>
          </a:ln>
        </p:spPr>
        <p:txBody>
          <a:bodyPr/>
          <a:p>
            <a:pPr algn="ctr"/>
            <a:r>
              <a:rPr b="0"/>
              <a:t>Поле</a:t>
            </a:r>
            <a:endParaRPr b="0"/>
          </a:p>
          <a:p>
            <a:pPr algn="ctr"/>
            <a:r>
              <a:rPr b="0"/>
              <a:t>«</a:t>
            </a:r>
            <a:r>
              <a:rPr lang="en-US" altLang="x-none" b="0" err="1"/>
              <a:t>Length</a:t>
            </a:r>
            <a:r>
              <a:rPr b="0"/>
              <a:t>»</a:t>
            </a:r>
            <a:endParaRPr b="0"/>
          </a:p>
        </p:txBody>
      </p:sp>
      <p:sp>
        <p:nvSpPr>
          <p:cNvPr id="11274" name="Выноска 1 11273"/>
          <p:cNvSpPr/>
          <p:nvPr/>
        </p:nvSpPr>
        <p:spPr>
          <a:xfrm>
            <a:off x="3955733" y="3113088"/>
            <a:ext cx="1584325" cy="355600"/>
          </a:xfrm>
          <a:prstGeom prst="borderCallout1">
            <a:avLst>
              <a:gd name="adj1" fmla="val -21431"/>
              <a:gd name="adj2" fmla="val 92787"/>
              <a:gd name="adj3" fmla="val -21431"/>
              <a:gd name="adj4" fmla="val -9120"/>
            </a:avLst>
          </a:prstGeom>
          <a:solidFill>
            <a:schemeClr val="bg2"/>
          </a:solidFill>
          <a:ln w="9525" cap="flat" cmpd="sng">
            <a:solidFill>
              <a:srgbClr val="800000"/>
            </a:solidFill>
            <a:prstDash val="solid"/>
            <a:miter/>
            <a:headEnd type="none" w="med" len="med"/>
            <a:tailEnd type="none" w="med" len="med"/>
          </a:ln>
        </p:spPr>
        <p:txBody>
          <a:bodyPr/>
          <a:p>
            <a:pPr algn="ctr"/>
            <a:r>
              <a:rPr b="0"/>
              <a:t>Записи</a:t>
            </a:r>
            <a:endParaRPr b="0"/>
          </a:p>
        </p:txBody>
      </p:sp>
      <p:sp>
        <p:nvSpPr>
          <p:cNvPr id="11275" name="Текстовое поле 11274"/>
          <p:cNvSpPr txBox="1"/>
          <p:nvPr/>
        </p:nvSpPr>
        <p:spPr>
          <a:xfrm>
            <a:off x="5755958" y="2749550"/>
            <a:ext cx="3671887" cy="1783715"/>
          </a:xfrm>
          <a:prstGeom prst="rect">
            <a:avLst/>
          </a:prstGeom>
          <a:noFill/>
          <a:ln w="9525">
            <a:noFill/>
          </a:ln>
        </p:spPr>
        <p:txBody>
          <a:bodyPr>
            <a:spAutoFit/>
          </a:bodyPr>
          <a:p>
            <a:pPr>
              <a:spcBef>
                <a:spcPct val="50000"/>
              </a:spcBef>
            </a:pPr>
            <a:r>
              <a:rPr sz="2000" b="0">
                <a:solidFill>
                  <a:srgbClr val="000000"/>
                </a:solidFill>
              </a:rPr>
              <a:t>Каждая таблица состоит из</a:t>
            </a:r>
            <a:endParaRPr sz="2000" b="0">
              <a:solidFill>
                <a:srgbClr val="000000"/>
              </a:solidFill>
            </a:endParaRPr>
          </a:p>
          <a:p>
            <a:pPr>
              <a:spcBef>
                <a:spcPct val="50000"/>
              </a:spcBef>
              <a:buChar char="•"/>
            </a:pPr>
            <a:r>
              <a:rPr sz="2000" b="0">
                <a:solidFill>
                  <a:srgbClr val="000000"/>
                </a:solidFill>
              </a:rPr>
              <a:t>Столбцов</a:t>
            </a:r>
            <a:r>
              <a:rPr lang="ru-RU" sz="2000" b="0">
                <a:solidFill>
                  <a:srgbClr val="000000"/>
                </a:solidFill>
              </a:rPr>
              <a:t> (переменные)</a:t>
            </a:r>
            <a:endParaRPr sz="2000" b="0">
              <a:solidFill>
                <a:srgbClr val="000000"/>
              </a:solidFill>
            </a:endParaRPr>
          </a:p>
          <a:p>
            <a:pPr>
              <a:spcBef>
                <a:spcPct val="50000"/>
              </a:spcBef>
              <a:buChar char="•"/>
            </a:pPr>
            <a:r>
              <a:rPr sz="2000" b="0">
                <a:solidFill>
                  <a:srgbClr val="000000"/>
                </a:solidFill>
              </a:rPr>
              <a:t>Строк - записей</a:t>
            </a:r>
            <a:r>
              <a:rPr lang="ru-RU" sz="2000" b="0">
                <a:solidFill>
                  <a:srgbClr val="000000"/>
                </a:solidFill>
              </a:rPr>
              <a:t> (наблюдения)</a:t>
            </a:r>
            <a:endParaRPr sz="2000" b="0">
              <a:solidFill>
                <a:srgbClr val="000000"/>
              </a:solidFill>
            </a:endParaRPr>
          </a:p>
          <a:p>
            <a:pPr>
              <a:spcBef>
                <a:spcPct val="50000"/>
              </a:spcBef>
            </a:pPr>
            <a:endParaRPr sz="2000" b="0">
              <a:solidFill>
                <a:srgbClr val="000000"/>
              </a:solidFill>
            </a:endParaRPr>
          </a:p>
        </p:txBody>
      </p:sp>
      <p:sp>
        <p:nvSpPr>
          <p:cNvPr id="11277" name="Выноска 1 11276"/>
          <p:cNvSpPr/>
          <p:nvPr/>
        </p:nvSpPr>
        <p:spPr>
          <a:xfrm>
            <a:off x="3955733" y="3829050"/>
            <a:ext cx="1584325" cy="355600"/>
          </a:xfrm>
          <a:prstGeom prst="borderCallout1">
            <a:avLst>
              <a:gd name="adj1" fmla="val -21431"/>
              <a:gd name="adj2" fmla="val 92787"/>
              <a:gd name="adj3" fmla="val -21431"/>
              <a:gd name="adj4" fmla="val 4509"/>
            </a:avLst>
          </a:prstGeom>
          <a:solidFill>
            <a:schemeClr val="bg2"/>
          </a:solidFill>
          <a:ln w="9525" cap="flat" cmpd="sng">
            <a:solidFill>
              <a:srgbClr val="800000"/>
            </a:solidFill>
            <a:prstDash val="solid"/>
            <a:miter/>
            <a:headEnd type="none" w="med" len="med"/>
            <a:tailEnd type="none" w="med" len="med"/>
          </a:ln>
        </p:spPr>
        <p:txBody>
          <a:bodyPr/>
          <a:p>
            <a:pPr algn="ctr"/>
            <a:r>
              <a:rPr b="0"/>
              <a:t>Записи</a:t>
            </a:r>
            <a:endParaRPr b="0"/>
          </a:p>
        </p:txBody>
      </p:sp>
      <p:sp>
        <p:nvSpPr>
          <p:cNvPr id="11278" name="Выноска 1 11277"/>
          <p:cNvSpPr/>
          <p:nvPr/>
        </p:nvSpPr>
        <p:spPr>
          <a:xfrm>
            <a:off x="3955733" y="4545013"/>
            <a:ext cx="1584325" cy="355600"/>
          </a:xfrm>
          <a:prstGeom prst="borderCallout1">
            <a:avLst>
              <a:gd name="adj1" fmla="val -21431"/>
              <a:gd name="adj2" fmla="val 92787"/>
              <a:gd name="adj3" fmla="val -21431"/>
              <a:gd name="adj4" fmla="val 4509"/>
            </a:avLst>
          </a:prstGeom>
          <a:solidFill>
            <a:schemeClr val="bg2"/>
          </a:solidFill>
          <a:ln w="9525" cap="flat" cmpd="sng">
            <a:solidFill>
              <a:srgbClr val="800000"/>
            </a:solidFill>
            <a:prstDash val="solid"/>
            <a:miter/>
            <a:headEnd type="none" w="med" len="med"/>
            <a:tailEnd type="none" w="med" len="med"/>
          </a:ln>
        </p:spPr>
        <p:txBody>
          <a:bodyPr/>
          <a:p>
            <a:pPr algn="ctr"/>
            <a:r>
              <a:rPr b="0"/>
              <a:t>Записи</a:t>
            </a:r>
            <a:endParaRPr b="0"/>
          </a:p>
        </p:txBody>
      </p:sp>
      <p:sp>
        <p:nvSpPr>
          <p:cNvPr id="11279" name="Выноска 1 11278"/>
          <p:cNvSpPr/>
          <p:nvPr/>
        </p:nvSpPr>
        <p:spPr>
          <a:xfrm>
            <a:off x="3955733" y="5260975"/>
            <a:ext cx="1584325" cy="355600"/>
          </a:xfrm>
          <a:prstGeom prst="borderCallout1">
            <a:avLst>
              <a:gd name="adj1" fmla="val -21431"/>
              <a:gd name="adj2" fmla="val 92787"/>
              <a:gd name="adj3" fmla="val -21431"/>
              <a:gd name="adj4" fmla="val 4509"/>
            </a:avLst>
          </a:prstGeom>
          <a:solidFill>
            <a:schemeClr val="bg2"/>
          </a:solidFill>
          <a:ln w="9525" cap="flat" cmpd="sng">
            <a:solidFill>
              <a:srgbClr val="800000"/>
            </a:solidFill>
            <a:prstDash val="solid"/>
            <a:miter/>
            <a:headEnd type="none" w="med" len="med"/>
            <a:tailEnd type="none" w="med" len="med"/>
          </a:ln>
        </p:spPr>
        <p:txBody>
          <a:bodyPr/>
          <a:p>
            <a:pPr algn="ctr"/>
            <a:r>
              <a:rPr b="0"/>
              <a:t>Записи</a:t>
            </a:r>
            <a:endParaRPr b="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animEffect transition="in" filter="wipe(down)">
                                      <p:cBhvr>
                                        <p:cTn id="7" dur="500"/>
                                        <p:tgtEl>
                                          <p:spTgt spid="112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271"/>
                                        </p:tgtEl>
                                        <p:attrNameLst>
                                          <p:attrName>style.visibility</p:attrName>
                                        </p:attrNameLst>
                                      </p:cBhvr>
                                      <p:to>
                                        <p:strVal val="visible"/>
                                      </p:to>
                                    </p:set>
                                    <p:animEffect transition="in" filter="wipe(down)">
                                      <p:cBhvr>
                                        <p:cTn id="10" dur="500"/>
                                        <p:tgtEl>
                                          <p:spTgt spid="1127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272"/>
                                        </p:tgtEl>
                                        <p:attrNameLst>
                                          <p:attrName>style.visibility</p:attrName>
                                        </p:attrNameLst>
                                      </p:cBhvr>
                                      <p:to>
                                        <p:strVal val="visible"/>
                                      </p:to>
                                    </p:set>
                                    <p:animEffect transition="in" filter="wipe(down)">
                                      <p:cBhvr>
                                        <p:cTn id="13" dur="500"/>
                                        <p:tgtEl>
                                          <p:spTgt spid="1127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273"/>
                                        </p:tgtEl>
                                        <p:attrNameLst>
                                          <p:attrName>style.visibility</p:attrName>
                                        </p:attrNameLst>
                                      </p:cBhvr>
                                      <p:to>
                                        <p:strVal val="visible"/>
                                      </p:to>
                                    </p:set>
                                    <p:animEffect transition="in" filter="wipe(down)">
                                      <p:cBhvr>
                                        <p:cTn id="16" dur="500"/>
                                        <p:tgtEl>
                                          <p:spTgt spid="1127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1274"/>
                                        </p:tgtEl>
                                        <p:attrNameLst>
                                          <p:attrName>style.visibility</p:attrName>
                                        </p:attrNameLst>
                                      </p:cBhvr>
                                      <p:to>
                                        <p:strVal val="visible"/>
                                      </p:to>
                                    </p:set>
                                    <p:animEffect transition="in" filter="wipe(down)">
                                      <p:cBhvr>
                                        <p:cTn id="21" dur="500"/>
                                        <p:tgtEl>
                                          <p:spTgt spid="1127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277"/>
                                        </p:tgtEl>
                                        <p:attrNameLst>
                                          <p:attrName>style.visibility</p:attrName>
                                        </p:attrNameLst>
                                      </p:cBhvr>
                                      <p:to>
                                        <p:strVal val="visible"/>
                                      </p:to>
                                    </p:set>
                                    <p:animEffect transition="in" filter="wipe(down)">
                                      <p:cBhvr>
                                        <p:cTn id="24" dur="500"/>
                                        <p:tgtEl>
                                          <p:spTgt spid="1127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1278"/>
                                        </p:tgtEl>
                                        <p:attrNameLst>
                                          <p:attrName>style.visibility</p:attrName>
                                        </p:attrNameLst>
                                      </p:cBhvr>
                                      <p:to>
                                        <p:strVal val="visible"/>
                                      </p:to>
                                    </p:set>
                                    <p:animEffect transition="in" filter="wipe(down)">
                                      <p:cBhvr>
                                        <p:cTn id="27" dur="500"/>
                                        <p:tgtEl>
                                          <p:spTgt spid="1127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1279"/>
                                        </p:tgtEl>
                                        <p:attrNameLst>
                                          <p:attrName>style.visibility</p:attrName>
                                        </p:attrNameLst>
                                      </p:cBhvr>
                                      <p:to>
                                        <p:strVal val="visible"/>
                                      </p:to>
                                    </p:set>
                                    <p:animEffect transition="in" filter="wipe(down)">
                                      <p:cBhvr>
                                        <p:cTn id="30" dur="500"/>
                                        <p:tgtEl>
                                          <p:spTgt spid="11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bldLvl="0" animBg="1"/>
      <p:bldP spid="11271" grpId="0" bldLvl="0" animBg="1"/>
      <p:bldP spid="11272" grpId="0" bldLvl="0" animBg="1"/>
      <p:bldP spid="11273" grpId="0" bldLvl="0" animBg="1"/>
      <p:bldP spid="11274" grpId="0" bldLvl="0" animBg="1"/>
      <p:bldP spid="11277" grpId="0" bldLvl="0" animBg="1"/>
      <p:bldP spid="11278" grpId="0" bldLvl="0" animBg="1"/>
      <p:bldP spid="11279"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Изображение 3" descr="Excel_sheet"/>
          <p:cNvPicPr>
            <a:picLocks noChangeAspect="1"/>
          </p:cNvPicPr>
          <p:nvPr/>
        </p:nvPicPr>
        <p:blipFill>
          <a:blip r:embed="rId1"/>
          <a:stretch>
            <a:fillRect/>
          </a:stretch>
        </p:blipFill>
        <p:spPr>
          <a:xfrm>
            <a:off x="5817235" y="483235"/>
            <a:ext cx="6374765" cy="6374765"/>
          </a:xfrm>
          <a:prstGeom prst="rect">
            <a:avLst/>
          </a:prstGeom>
        </p:spPr>
      </p:pic>
      <p:sp>
        <p:nvSpPr>
          <p:cNvPr id="5" name="Текстовое поле 4"/>
          <p:cNvSpPr txBox="1"/>
          <p:nvPr/>
        </p:nvSpPr>
        <p:spPr>
          <a:xfrm>
            <a:off x="91440" y="1385570"/>
            <a:ext cx="5726430" cy="5262245"/>
          </a:xfrm>
          <a:prstGeom prst="rect">
            <a:avLst/>
          </a:prstGeom>
          <a:noFill/>
        </p:spPr>
        <p:txBody>
          <a:bodyPr wrap="square" rtlCol="0">
            <a:spAutoFit/>
          </a:bodyPr>
          <a:p>
            <a:pPr marL="285750" indent="-285750">
              <a:buFont typeface="Arial" panose="020B0604020202020204" pitchFamily="34" charset="0"/>
              <a:buChar char="•"/>
            </a:pPr>
            <a:r>
              <a:rPr lang="ru-RU" altLang="en-US" sz="2400" b="1">
                <a:sym typeface="+mn-ea"/>
              </a:rPr>
              <a:t>Никаких объединенных ячеек!</a:t>
            </a:r>
            <a:endParaRPr lang="ru-RU" altLang="en-US" sz="2400" b="1">
              <a:sym typeface="+mn-ea"/>
            </a:endParaRPr>
          </a:p>
          <a:p>
            <a:pPr marL="285750" indent="-285750">
              <a:buFont typeface="Arial" panose="020B0604020202020204" pitchFamily="34" charset="0"/>
              <a:buChar char="•"/>
            </a:pPr>
            <a:r>
              <a:rPr lang="ru-RU" altLang="en-US" sz="2400" b="1">
                <a:sym typeface="+mn-ea"/>
              </a:rPr>
              <a:t>В одной ячейке только одно значение </a:t>
            </a:r>
            <a:r>
              <a:rPr lang="ru-RU" altLang="en-US" sz="2400">
                <a:sym typeface="+mn-ea"/>
              </a:rPr>
              <a:t>(принцип атомарности)</a:t>
            </a:r>
            <a:endParaRPr lang="ru-RU" altLang="en-US" sz="2400">
              <a:sym typeface="+mn-ea"/>
            </a:endParaRPr>
          </a:p>
          <a:p>
            <a:pPr marL="285750" indent="-285750">
              <a:buFont typeface="Arial" panose="020B0604020202020204" pitchFamily="34" charset="0"/>
              <a:buChar char="•"/>
            </a:pPr>
            <a:r>
              <a:rPr lang="ru-RU" altLang="en-US" sz="2400">
                <a:sym typeface="+mn-ea"/>
              </a:rPr>
              <a:t>В каждом столбце только один тип данных (только числа или только даты или только текст)</a:t>
            </a:r>
            <a:endParaRPr lang="ru-RU" altLang="en-US" sz="2400">
              <a:sym typeface="+mn-ea"/>
            </a:endParaRPr>
          </a:p>
          <a:p>
            <a:pPr marL="285750" indent="-285750">
              <a:buFont typeface="Arial" panose="020B0604020202020204" pitchFamily="34" charset="0"/>
              <a:buChar char="•"/>
            </a:pPr>
            <a:r>
              <a:rPr lang="ru-RU" altLang="en-US" sz="2400">
                <a:sym typeface="+mn-ea"/>
              </a:rPr>
              <a:t>Пропущенные данные маркируются специальным символом (</a:t>
            </a:r>
            <a:r>
              <a:rPr lang="en-US" altLang="en-US" sz="2400">
                <a:sym typeface="+mn-ea"/>
              </a:rPr>
              <a:t>NA)</a:t>
            </a:r>
            <a:endParaRPr lang="ru-RU" altLang="en-US" sz="2400">
              <a:sym typeface="+mn-ea"/>
            </a:endParaRPr>
          </a:p>
          <a:p>
            <a:pPr marL="285750" indent="-285750">
              <a:buFont typeface="Arial" panose="020B0604020202020204" pitchFamily="34" charset="0"/>
              <a:buChar char="•"/>
            </a:pPr>
            <a:r>
              <a:rPr lang="ru-RU" altLang="en-US" sz="2400">
                <a:sym typeface="+mn-ea"/>
              </a:rPr>
              <a:t>В базу данных не нужно вводить производные значения (средние, суммы и т.п.).</a:t>
            </a:r>
            <a:endParaRPr lang="ru-RU" altLang="en-US" sz="2400">
              <a:sym typeface="+mn-ea"/>
            </a:endParaRPr>
          </a:p>
          <a:p>
            <a:pPr marL="285750" indent="-285750">
              <a:buFont typeface="Arial" panose="020B0604020202020204" pitchFamily="34" charset="0"/>
              <a:buChar char="•"/>
            </a:pPr>
            <a:r>
              <a:rPr lang="ru-RU" altLang="en-US" sz="2400">
                <a:sym typeface="+mn-ea"/>
              </a:rPr>
              <a:t>Цветовые маркировки в хороших базах не имеют смысла.</a:t>
            </a:r>
            <a:br>
              <a:rPr lang="ru-RU" altLang="en-US" sz="2400">
                <a:sym typeface="+mn-ea"/>
              </a:rPr>
            </a:br>
            <a:endParaRPr lang="ru-RU" altLang="en-US" sz="2400">
              <a:sym typeface="+mn-ea"/>
            </a:endParaRPr>
          </a:p>
        </p:txBody>
      </p:sp>
      <p:sp>
        <p:nvSpPr>
          <p:cNvPr id="6" name="Заголовок 5"/>
          <p:cNvSpPr>
            <a:spLocks noGrp="1"/>
          </p:cNvSpPr>
          <p:nvPr>
            <p:ph type="title"/>
          </p:nvPr>
        </p:nvSpPr>
        <p:spPr>
          <a:xfrm>
            <a:off x="0" y="198120"/>
            <a:ext cx="10515600" cy="679450"/>
          </a:xfrm>
        </p:spPr>
        <p:txBody>
          <a:bodyPr>
            <a:normAutofit fontScale="90000"/>
          </a:bodyPr>
          <a:p>
            <a:r>
              <a:rPr lang="ru-RU"/>
              <a:t>Самое главное в оформлении простейшей базы данных</a:t>
            </a:r>
            <a:endParaRPr lang="ru-R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2192000" cy="911225"/>
          </a:xfrm>
        </p:spPr>
        <p:txBody>
          <a:bodyPr/>
          <a:p>
            <a:r>
              <a:rPr lang="ru-RU" altLang="en-US" sz="3600"/>
              <a:t>Нарушение принципа «один тип данных - одна колонка»</a:t>
            </a:r>
            <a:endParaRPr lang="ru-RU" altLang="en-US" sz="3600"/>
          </a:p>
        </p:txBody>
      </p:sp>
      <p:pic>
        <p:nvPicPr>
          <p:cNvPr id="15365" name="Замещающее содержимое 15364"/>
          <p:cNvPicPr>
            <a:picLocks noChangeAspect="1"/>
          </p:cNvPicPr>
          <p:nvPr/>
        </p:nvPicPr>
        <p:blipFill>
          <a:blip r:embed="rId1"/>
          <a:srcRect r="49956" b="20862"/>
          <a:stretch>
            <a:fillRect/>
          </a:stretch>
        </p:blipFill>
        <p:spPr>
          <a:xfrm>
            <a:off x="3129915" y="671830"/>
            <a:ext cx="6256655" cy="6186170"/>
          </a:xfrm>
          <a:prstGeom prst="rect">
            <a:avLst/>
          </a:prstGeom>
          <a:noFill/>
          <a:ln w="9525">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0515600" cy="765175"/>
          </a:xfrm>
        </p:spPr>
        <p:txBody>
          <a:bodyPr/>
          <a:p>
            <a:r>
              <a:rPr lang="ru-RU" altLang="en-US" sz="4000"/>
              <a:t>Отсутствие стандартизации в записях </a:t>
            </a:r>
            <a:endParaRPr lang="ru-RU" altLang="en-US" sz="4000"/>
          </a:p>
        </p:txBody>
      </p:sp>
      <p:pic>
        <p:nvPicPr>
          <p:cNvPr id="20485" name="Изображение 20484"/>
          <p:cNvPicPr>
            <a:picLocks noChangeAspect="1"/>
          </p:cNvPicPr>
          <p:nvPr/>
        </p:nvPicPr>
        <p:blipFill>
          <a:blip r:embed="rId1"/>
          <a:srcRect r="61250" b="25975"/>
          <a:stretch>
            <a:fillRect/>
          </a:stretch>
        </p:blipFill>
        <p:spPr>
          <a:xfrm>
            <a:off x="3670935" y="601345"/>
            <a:ext cx="5240655" cy="6256655"/>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0515600" cy="784225"/>
          </a:xfrm>
        </p:spPr>
        <p:txBody>
          <a:bodyPr>
            <a:normAutofit fontScale="90000"/>
          </a:bodyPr>
          <a:p>
            <a:r>
              <a:rPr lang="ru-RU" altLang="en-US"/>
              <a:t>Нарушение принципа «атомарности» ячейки</a:t>
            </a:r>
            <a:endParaRPr lang="ru-RU" altLang="en-US"/>
          </a:p>
        </p:txBody>
      </p:sp>
      <p:pic>
        <p:nvPicPr>
          <p:cNvPr id="21508" name="Изображение 21507"/>
          <p:cNvPicPr>
            <a:picLocks noChangeAspect="1"/>
          </p:cNvPicPr>
          <p:nvPr/>
        </p:nvPicPr>
        <p:blipFill>
          <a:blip r:embed="rId1"/>
          <a:srcRect r="48820" b="62935"/>
          <a:stretch>
            <a:fillRect/>
          </a:stretch>
        </p:blipFill>
        <p:spPr>
          <a:xfrm>
            <a:off x="471805" y="784225"/>
            <a:ext cx="11389360" cy="4924425"/>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Заголовок 3"/>
          <p:cNvSpPr>
            <a:spLocks noGrp="1"/>
          </p:cNvSpPr>
          <p:nvPr>
            <p:ph type="title"/>
          </p:nvPr>
        </p:nvSpPr>
        <p:spPr>
          <a:xfrm>
            <a:off x="838200" y="2131219"/>
            <a:ext cx="10515600" cy="1325563"/>
          </a:xfrm>
        </p:spPr>
        <p:txBody>
          <a:bodyPr/>
          <a:p>
            <a:r>
              <a:rPr lang="ru-RU" altLang="en-US" b="1"/>
              <a:t>Мечты о Летописи природы</a:t>
            </a:r>
            <a:endParaRPr lang="ru-RU" altLang="en-US" b="1"/>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0515600" cy="1325563"/>
          </a:xfrm>
        </p:spPr>
        <p:txBody>
          <a:bodyPr>
            <a:normAutofit/>
          </a:bodyPr>
          <a:p>
            <a:pPr algn="l"/>
            <a:r>
              <a:rPr lang="ru-RU" altLang="en-US" b="1"/>
              <a:t>Летопись природы, как бумажная инкарнация базы данных мониторингов</a:t>
            </a:r>
            <a:endParaRPr lang="ru-RU" altLang="en-US" b="1"/>
          </a:p>
        </p:txBody>
      </p:sp>
      <p:sp>
        <p:nvSpPr>
          <p:cNvPr id="5" name="Текстовое поле 4"/>
          <p:cNvSpPr txBox="1"/>
          <p:nvPr/>
        </p:nvSpPr>
        <p:spPr>
          <a:xfrm>
            <a:off x="80010" y="1471930"/>
            <a:ext cx="7689215" cy="5323205"/>
          </a:xfrm>
          <a:prstGeom prst="rect">
            <a:avLst/>
          </a:prstGeom>
          <a:noFill/>
        </p:spPr>
        <p:txBody>
          <a:bodyPr wrap="square" rtlCol="0">
            <a:spAutoFit/>
          </a:bodyPr>
          <a:p>
            <a:pPr marL="285750" indent="-285750">
              <a:buFont typeface="Arial" panose="020B0604020202020204" pitchFamily="34" charset="0"/>
              <a:buChar char="•"/>
            </a:pPr>
            <a:r>
              <a:rPr lang="ru-RU" altLang="en-US" sz="2000"/>
              <a:t>Полевые дневники (журналы) =</a:t>
            </a:r>
            <a:r>
              <a:rPr lang="en-US" altLang="en-US" sz="2000"/>
              <a:t>&gt; </a:t>
            </a:r>
            <a:r>
              <a:rPr lang="ru-RU" altLang="en-US" sz="2000"/>
              <a:t>Сканирются и хранятся в специальном репозитории (желательно облачном).</a:t>
            </a:r>
            <a:endParaRPr lang="ru-RU" altLang="en-US" sz="2000"/>
          </a:p>
          <a:p>
            <a:pPr marL="285750" indent="-285750">
              <a:buFont typeface="Arial" panose="020B0604020202020204" pitchFamily="34" charset="0"/>
              <a:buChar char="•"/>
            </a:pPr>
            <a:r>
              <a:rPr lang="ru-RU" altLang="en-US" sz="2000"/>
              <a:t>Компьтерная база  =</a:t>
            </a:r>
            <a:r>
              <a:rPr lang="en-US" altLang="en-US" sz="2000"/>
              <a:t>&gt; </a:t>
            </a:r>
            <a:r>
              <a:rPr lang="ru-RU" altLang="en-US" sz="2000"/>
              <a:t> Облачный репозиторий (желательно с открытым доступом)</a:t>
            </a:r>
            <a:endParaRPr lang="ru-RU" altLang="en-US" sz="2000"/>
          </a:p>
          <a:p>
            <a:pPr marL="1200150" lvl="2" indent="-285750">
              <a:buFont typeface="Arial" panose="020B0604020202020204" pitchFamily="34" charset="0"/>
              <a:buChar char="•"/>
            </a:pPr>
            <a:r>
              <a:rPr lang="ru-RU" altLang="en-US" sz="2000"/>
              <a:t>Возможна интеграция в существующие базы данных</a:t>
            </a:r>
            <a:endParaRPr lang="ru-RU" altLang="en-US" sz="2000"/>
          </a:p>
          <a:p>
            <a:pPr marL="1200150" lvl="2" indent="-285750">
              <a:buFont typeface="Arial" panose="020B0604020202020204" pitchFamily="34" charset="0"/>
              <a:buChar char="•"/>
            </a:pPr>
            <a:r>
              <a:rPr lang="ru-RU" altLang="en-US" sz="2000"/>
              <a:t>Подробная документация (описание полей, коммнетарии, разъяснения) </a:t>
            </a:r>
            <a:endParaRPr lang="ru-RU" altLang="en-US" sz="2000"/>
          </a:p>
          <a:p>
            <a:pPr marL="285750" indent="-285750">
              <a:buFont typeface="Arial" panose="020B0604020202020204" pitchFamily="34" charset="0"/>
              <a:buChar char="•"/>
            </a:pPr>
            <a:r>
              <a:rPr lang="ru-RU" altLang="en-US" sz="2000"/>
              <a:t>Глава Летописи </a:t>
            </a:r>
            <a:endParaRPr lang="ru-RU" altLang="en-US" sz="2000"/>
          </a:p>
          <a:p>
            <a:pPr marL="1200150" lvl="2" indent="-285750">
              <a:buFont typeface="Arial" panose="020B0604020202020204" pitchFamily="34" charset="0"/>
              <a:buChar char="•"/>
            </a:pPr>
            <a:r>
              <a:rPr lang="ru-RU" altLang="en-US" sz="2000"/>
              <a:t>Описание методики сбора материала.</a:t>
            </a:r>
            <a:endParaRPr lang="ru-RU" altLang="en-US" sz="2000"/>
          </a:p>
          <a:p>
            <a:pPr marL="1200150" lvl="2" indent="-285750">
              <a:buFont typeface="Arial" panose="020B0604020202020204" pitchFamily="34" charset="0"/>
              <a:buChar char="•"/>
            </a:pPr>
            <a:r>
              <a:rPr lang="ru-RU" altLang="en-US" sz="2000"/>
              <a:t>Ссылка на электронную базу в репозитории.</a:t>
            </a:r>
            <a:endParaRPr lang="ru-RU" altLang="en-US" sz="2000"/>
          </a:p>
          <a:p>
            <a:pPr marL="1200150" lvl="2" indent="-285750">
              <a:buFont typeface="Arial" panose="020B0604020202020204" pitchFamily="34" charset="0"/>
              <a:buChar char="•"/>
            </a:pPr>
            <a:r>
              <a:rPr lang="ru-RU" altLang="en-US" sz="2000"/>
              <a:t>Компактное представление базы данных (широкий формат) за отчетный период наблюдений.</a:t>
            </a:r>
            <a:endParaRPr lang="ru-RU" altLang="en-US" sz="2000"/>
          </a:p>
          <a:p>
            <a:pPr marL="1200150" lvl="2" indent="-285750">
              <a:buFont typeface="Arial" panose="020B0604020202020204" pitchFamily="34" charset="0"/>
              <a:buChar char="•"/>
            </a:pPr>
            <a:r>
              <a:rPr lang="ru-RU" altLang="en-US" sz="2000" i="1">
                <a:sym typeface="+mn-ea"/>
              </a:rPr>
              <a:t>Минимальная</a:t>
            </a:r>
            <a:r>
              <a:rPr lang="ru-RU" altLang="en-US" sz="2000">
                <a:sym typeface="+mn-ea"/>
              </a:rPr>
              <a:t> аналитика и </a:t>
            </a:r>
            <a:r>
              <a:rPr lang="ru-RU" altLang="en-US" sz="2000" i="1">
                <a:sym typeface="+mn-ea"/>
              </a:rPr>
              <a:t>в</a:t>
            </a:r>
            <a:r>
              <a:rPr lang="ru-RU" altLang="en-US" sz="2000" i="1"/>
              <a:t>изуализация</a:t>
            </a:r>
            <a:r>
              <a:rPr lang="ru-RU" altLang="en-US" sz="2000"/>
              <a:t> наблюдаемых тенденций.</a:t>
            </a:r>
            <a:endParaRPr lang="ru-RU" altLang="en-US" sz="2000"/>
          </a:p>
          <a:p>
            <a:pPr marL="1200150" lvl="2" indent="-285750">
              <a:buFont typeface="Arial" panose="020B0604020202020204" pitchFamily="34" charset="0"/>
              <a:buChar char="•"/>
            </a:pPr>
            <a:endParaRPr lang="ru-RU" altLang="en-US" sz="2000"/>
          </a:p>
          <a:p>
            <a:pPr marL="1200150" lvl="2" indent="-285750">
              <a:buFont typeface="Arial" panose="020B0604020202020204" pitchFamily="34" charset="0"/>
              <a:buChar char="•"/>
            </a:pPr>
            <a:endParaRPr lang="ru-RU" altLang="en-US" sz="2000"/>
          </a:p>
          <a:p>
            <a:pPr marL="285750" indent="-285750"/>
            <a:endParaRPr lang="ru-RU" altLang="en-US" sz="2000"/>
          </a:p>
        </p:txBody>
      </p:sp>
      <p:sp>
        <p:nvSpPr>
          <p:cNvPr id="3" name="Текстовое поле 2"/>
          <p:cNvSpPr txBox="1"/>
          <p:nvPr/>
        </p:nvSpPr>
        <p:spPr>
          <a:xfrm>
            <a:off x="8173720" y="1471930"/>
            <a:ext cx="3810000" cy="2030095"/>
          </a:xfrm>
          <a:prstGeom prst="rect">
            <a:avLst/>
          </a:prstGeom>
          <a:noFill/>
        </p:spPr>
        <p:txBody>
          <a:bodyPr wrap="square" rtlCol="0">
            <a:spAutoFit/>
          </a:bodyPr>
          <a:p>
            <a:r>
              <a:rPr lang="ru-RU" altLang="ru-RU"/>
              <a:t>Репозитории для хранения данных (присваивают </a:t>
            </a:r>
            <a:r>
              <a:rPr lang="en-US" altLang="ru-RU"/>
              <a:t>DOI)</a:t>
            </a:r>
            <a:endParaRPr lang="ru-RU" altLang="ru-RU"/>
          </a:p>
          <a:p>
            <a:endParaRPr lang="ru-RU" altLang="ru-RU"/>
          </a:p>
          <a:p>
            <a:pPr marL="285750" indent="-285750">
              <a:buFont typeface="Arial" panose="020B0604020202020204" pitchFamily="34" charset="0"/>
              <a:buChar char="•"/>
            </a:pPr>
            <a:r>
              <a:rPr lang="ru-RU" altLang="ru-RU" i="1"/>
              <a:t>Mendeley Data</a:t>
            </a:r>
            <a:endParaRPr lang="ru-RU" altLang="ru-RU"/>
          </a:p>
          <a:p>
            <a:pPr marL="285750" indent="-285750">
              <a:buFont typeface="Arial" panose="020B0604020202020204" pitchFamily="34" charset="0"/>
              <a:buChar char="•"/>
            </a:pPr>
            <a:r>
              <a:rPr lang="ru-RU" altLang="ru-RU" i="1"/>
              <a:t>Dryad Digital Repository</a:t>
            </a:r>
            <a:endParaRPr lang="ru-RU" altLang="ru-RU" i="1"/>
          </a:p>
          <a:p>
            <a:pPr marL="285750" indent="-285750">
              <a:buFont typeface="Arial" panose="020B0604020202020204" pitchFamily="34" charset="0"/>
              <a:buChar char="•"/>
            </a:pPr>
            <a:r>
              <a:rPr lang="ru-RU" altLang="ru-RU" i="1"/>
              <a:t>Harvard Dataverse</a:t>
            </a:r>
            <a:endParaRPr lang="ru-RU" altLang="ru-RU"/>
          </a:p>
          <a:p>
            <a:pPr marL="285750" indent="-285750"/>
            <a:endParaRPr lang="ru-RU" altLang="ru-RU"/>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p:cNvPicPr>
            <a:picLocks noChangeAspect="1" noChangeArrowheads="1"/>
          </p:cNvPicPr>
          <p:nvPr/>
        </p:nvPicPr>
        <p:blipFill>
          <a:blip r:embed="rId1"/>
          <a:stretch>
            <a:fillRect/>
          </a:stretch>
        </p:blipFill>
        <p:spPr>
          <a:xfrm>
            <a:off x="4732020" y="3968115"/>
            <a:ext cx="2727960" cy="2699385"/>
          </a:xfrm>
          <a:prstGeom prst="rect">
            <a:avLst/>
          </a:prstGeom>
          <a:noFill/>
          <a:ln w="9525">
            <a:noFill/>
          </a:ln>
        </p:spPr>
      </p:pic>
      <p:sp>
        <p:nvSpPr>
          <p:cNvPr id="2" name="Заголовок 1"/>
          <p:cNvSpPr>
            <a:spLocks noGrp="1"/>
          </p:cNvSpPr>
          <p:nvPr>
            <p:ph type="title"/>
          </p:nvPr>
        </p:nvSpPr>
        <p:spPr>
          <a:xfrm>
            <a:off x="0" y="0"/>
            <a:ext cx="10515600" cy="921385"/>
          </a:xfrm>
        </p:spPr>
        <p:txBody>
          <a:bodyPr>
            <a:normAutofit fontScale="90000"/>
          </a:bodyPr>
          <a:p>
            <a:r>
              <a:rPr lang="ru-RU" altLang="en-US"/>
              <a:t>Донные сообщества Илистой губы о. Горелого</a:t>
            </a:r>
            <a:endParaRPr lang="ru-RU" altLang="en-US"/>
          </a:p>
        </p:txBody>
      </p:sp>
      <p:pic>
        <p:nvPicPr>
          <p:cNvPr id="4" name="Замещающее содержимое 3"/>
          <p:cNvPicPr>
            <a:picLocks noChangeAspect="1"/>
          </p:cNvPicPr>
          <p:nvPr>
            <p:ph idx="1"/>
          </p:nvPr>
        </p:nvPicPr>
        <p:blipFill>
          <a:blip r:embed="rId2"/>
          <a:stretch>
            <a:fillRect/>
          </a:stretch>
        </p:blipFill>
        <p:spPr>
          <a:xfrm>
            <a:off x="0" y="804545"/>
            <a:ext cx="2901315" cy="4193540"/>
          </a:xfrm>
          <a:prstGeom prst="rect">
            <a:avLst/>
          </a:prstGeom>
        </p:spPr>
      </p:pic>
      <p:sp>
        <p:nvSpPr>
          <p:cNvPr id="5" name="Текстовое поле 4"/>
          <p:cNvSpPr txBox="1"/>
          <p:nvPr/>
        </p:nvSpPr>
        <p:spPr>
          <a:xfrm>
            <a:off x="3051810" y="922020"/>
            <a:ext cx="4293235" cy="3969385"/>
          </a:xfrm>
          <a:prstGeom prst="rect">
            <a:avLst/>
          </a:prstGeom>
          <a:noFill/>
        </p:spPr>
        <p:txBody>
          <a:bodyPr wrap="square" rtlCol="0">
            <a:spAutoFit/>
          </a:bodyPr>
          <a:p>
            <a:r>
              <a:rPr lang="ru-RU" altLang="en-US"/>
              <a:t> </a:t>
            </a:r>
            <a:r>
              <a:rPr lang="ru-RU" altLang="en-US" b="1"/>
              <a:t>Евгений Александрович Нинбург </a:t>
            </a:r>
            <a:r>
              <a:rPr lang="ru-RU" altLang="en-US"/>
              <a:t>начал программу долгосрочных наблюдений в </a:t>
            </a:r>
            <a:r>
              <a:rPr lang="ru-RU" altLang="en-US">
                <a:sym typeface="+mn-ea"/>
              </a:rPr>
              <a:t>1970-е годы</a:t>
            </a:r>
            <a:r>
              <a:rPr lang="ru-RU" altLang="en-US"/>
              <a:t>.</a:t>
            </a:r>
            <a:endParaRPr lang="ru-RU" altLang="en-US"/>
          </a:p>
          <a:p>
            <a:endParaRPr lang="ru-RU" altLang="en-US"/>
          </a:p>
          <a:p>
            <a:r>
              <a:rPr lang="ru-RU" altLang="en-US"/>
              <a:t>Сборы были смещены на зиму из-за невозможности проведения активных работ на акваториях в гнездовой период.</a:t>
            </a:r>
            <a:endParaRPr lang="ru-RU" altLang="en-US"/>
          </a:p>
          <a:p>
            <a:endParaRPr lang="ru-RU" altLang="en-US"/>
          </a:p>
          <a:p>
            <a:r>
              <a:rPr lang="ru-RU" altLang="en-US"/>
              <a:t>Непрерывные наблюдения начались с 1987 г.</a:t>
            </a:r>
            <a:endParaRPr lang="ru-RU" altLang="en-US"/>
          </a:p>
          <a:p>
            <a:endParaRPr lang="ru-RU" altLang="ru-RU"/>
          </a:p>
          <a:p>
            <a:endParaRPr lang="ru-RU" altLang="en-US"/>
          </a:p>
          <a:p>
            <a:endParaRPr lang="ru-RU" altLang="en-US"/>
          </a:p>
          <a:p>
            <a:endParaRPr lang="ru-RU" altLang="en-US"/>
          </a:p>
        </p:txBody>
      </p:sp>
      <p:pic>
        <p:nvPicPr>
          <p:cNvPr id="6" name="Замещающее содержимое 5"/>
          <p:cNvPicPr>
            <a:picLocks noChangeAspect="1"/>
          </p:cNvPicPr>
          <p:nvPr>
            <p:ph sz="quarter" idx="13"/>
          </p:nvPr>
        </p:nvPicPr>
        <p:blipFill>
          <a:blip r:embed="rId3"/>
          <a:srcRect l="26276" t="18426" r="5443" b="14051"/>
          <a:stretch>
            <a:fillRect/>
          </a:stretch>
        </p:blipFill>
        <p:spPr>
          <a:xfrm>
            <a:off x="7503160" y="1056640"/>
            <a:ext cx="4492625" cy="2499360"/>
          </a:xfrm>
          <a:prstGeom prst="rect">
            <a:avLst/>
          </a:prstGeom>
        </p:spPr>
      </p:pic>
      <p:sp>
        <p:nvSpPr>
          <p:cNvPr id="7" name="Овал 6"/>
          <p:cNvSpPr/>
          <p:nvPr/>
        </p:nvSpPr>
        <p:spPr>
          <a:xfrm>
            <a:off x="8427085" y="127063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pic>
        <p:nvPicPr>
          <p:cNvPr id="8" name="Изображение 7"/>
          <p:cNvPicPr>
            <a:picLocks noChangeAspect="1"/>
          </p:cNvPicPr>
          <p:nvPr/>
        </p:nvPicPr>
        <p:blipFill>
          <a:blip r:embed="rId4"/>
          <a:stretch>
            <a:fillRect/>
          </a:stretch>
        </p:blipFill>
        <p:spPr>
          <a:xfrm>
            <a:off x="7494905" y="3358515"/>
            <a:ext cx="4502150" cy="3499485"/>
          </a:xfrm>
          <a:prstGeom prst="rect">
            <a:avLst/>
          </a:prstGeom>
        </p:spPr>
      </p:pic>
      <p:sp>
        <p:nvSpPr>
          <p:cNvPr id="9" name="Стрелка вправо 8"/>
          <p:cNvSpPr/>
          <p:nvPr/>
        </p:nvSpPr>
        <p:spPr>
          <a:xfrm>
            <a:off x="8392795" y="5191125"/>
            <a:ext cx="629920" cy="2540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0" name="Текстовое поле 9"/>
          <p:cNvSpPr txBox="1"/>
          <p:nvPr/>
        </p:nvSpPr>
        <p:spPr>
          <a:xfrm>
            <a:off x="259080" y="5121910"/>
            <a:ext cx="4438015" cy="1753235"/>
          </a:xfrm>
          <a:prstGeom prst="rect">
            <a:avLst/>
          </a:prstGeom>
          <a:noFill/>
        </p:spPr>
        <p:txBody>
          <a:bodyPr wrap="square" rtlCol="0" anchor="t">
            <a:spAutoFit/>
          </a:bodyPr>
          <a:p>
            <a:pPr marL="285750" indent="-285750">
              <a:buFont typeface="Arial" panose="020B0604020202020204" pitchFamily="34" charset="0"/>
              <a:buChar char="•"/>
            </a:pPr>
            <a:r>
              <a:rPr lang="ru-RU" altLang="en-US">
                <a:sym typeface="+mn-ea"/>
              </a:rPr>
              <a:t>20 дночерпательных станций</a:t>
            </a:r>
            <a:endParaRPr lang="ru-RU" altLang="en-US">
              <a:sym typeface="+mn-ea"/>
            </a:endParaRPr>
          </a:p>
          <a:p>
            <a:pPr marL="285750" indent="-285750">
              <a:buFont typeface="Arial" panose="020B0604020202020204" pitchFamily="34" charset="0"/>
              <a:buChar char="•"/>
            </a:pPr>
            <a:r>
              <a:rPr lang="ru-RU" altLang="en-US">
                <a:sym typeface="+mn-ea"/>
              </a:rPr>
              <a:t>Учет обилия всех видов (численность и биомасса)  размерно-возрастная структура популяций 10 видов. Для нескоторых видов оценка плодовитости.</a:t>
            </a:r>
            <a:endParaRPr lang="ru-RU" altLang="en-US">
              <a:sym typeface="+mn-ea"/>
            </a:endParaRPr>
          </a:p>
          <a:p>
            <a:pPr marL="285750" indent="-285750">
              <a:buFont typeface="Arial" panose="020B0604020202020204" pitchFamily="34" charset="0"/>
              <a:buChar char="•"/>
            </a:pPr>
            <a:r>
              <a:rPr lang="ru-RU" altLang="en-US">
                <a:sym typeface="+mn-ea"/>
              </a:rPr>
              <a:t>На данный момент </a:t>
            </a:r>
            <a:r>
              <a:rPr lang="en-US" altLang="ru-RU">
                <a:sym typeface="+mn-ea"/>
              </a:rPr>
              <a:t>495 </a:t>
            </a:r>
            <a:r>
              <a:rPr lang="ru-RU" altLang="ru-RU">
                <a:sym typeface="+mn-ea"/>
              </a:rPr>
              <a:t>проб.</a:t>
            </a:r>
            <a:endParaRPr lang="ru-RU" altLang="en-US"/>
          </a:p>
        </p:txBody>
      </p:sp>
      <p:sp>
        <p:nvSpPr>
          <p:cNvPr id="11" name="Текстовое поле 10"/>
          <p:cNvSpPr txBox="1"/>
          <p:nvPr/>
        </p:nvSpPr>
        <p:spPr>
          <a:xfrm>
            <a:off x="8693150" y="1019810"/>
            <a:ext cx="2597785" cy="368300"/>
          </a:xfrm>
          <a:prstGeom prst="rect">
            <a:avLst/>
          </a:prstGeom>
          <a:noFill/>
        </p:spPr>
        <p:txBody>
          <a:bodyPr wrap="square" rtlCol="0">
            <a:spAutoFit/>
          </a:bodyPr>
          <a:p>
            <a:r>
              <a:rPr lang="ru-RU" altLang="en-US">
                <a:solidFill>
                  <a:schemeClr val="bg1"/>
                </a:solidFill>
              </a:rPr>
              <a:t>Лувеньга</a:t>
            </a:r>
            <a:endParaRPr lang="ru-RU" altLang="en-US">
              <a:solidFill>
                <a:schemeClr val="bg1"/>
              </a:solidFill>
            </a:endParaRPr>
          </a:p>
        </p:txBody>
      </p:sp>
      <p:sp>
        <p:nvSpPr>
          <p:cNvPr id="12" name="Овал 11"/>
          <p:cNvSpPr/>
          <p:nvPr/>
        </p:nvSpPr>
        <p:spPr>
          <a:xfrm>
            <a:off x="8508365" y="1187450"/>
            <a:ext cx="104775" cy="10223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Изображение 100"/>
          <p:cNvPicPr/>
          <p:nvPr/>
        </p:nvPicPr>
        <p:blipFill>
          <a:blip r:embed="rId1">
            <a:lum bright="-18000"/>
          </a:blip>
          <a:srcRect t="10591" r="8694" b="5281"/>
          <a:stretch>
            <a:fillRect/>
          </a:stretch>
        </p:blipFill>
        <p:spPr>
          <a:xfrm>
            <a:off x="8879205" y="1708785"/>
            <a:ext cx="3267710" cy="3672205"/>
          </a:xfrm>
          <a:prstGeom prst="rect">
            <a:avLst/>
          </a:prstGeom>
          <a:noFill/>
          <a:ln w="9525">
            <a:noFill/>
          </a:ln>
        </p:spPr>
      </p:pic>
      <p:sp>
        <p:nvSpPr>
          <p:cNvPr id="2" name="Заголовок 1"/>
          <p:cNvSpPr>
            <a:spLocks noGrp="1"/>
          </p:cNvSpPr>
          <p:nvPr>
            <p:ph type="title"/>
          </p:nvPr>
        </p:nvSpPr>
        <p:spPr>
          <a:xfrm>
            <a:off x="0" y="0"/>
            <a:ext cx="11878310" cy="887730"/>
          </a:xfrm>
        </p:spPr>
        <p:txBody>
          <a:bodyPr/>
          <a:p>
            <a:pPr algn="l"/>
            <a:r>
              <a:rPr lang="ru-RU" altLang="en-US" sz="3600" b="1"/>
              <a:t>Воспроизводимое исследование (Reproducible research)</a:t>
            </a:r>
            <a:endParaRPr lang="ru-RU" altLang="en-US" sz="3600" b="1"/>
          </a:p>
        </p:txBody>
      </p:sp>
      <p:sp>
        <p:nvSpPr>
          <p:cNvPr id="3" name="Текстовое поле 2"/>
          <p:cNvSpPr txBox="1"/>
          <p:nvPr/>
        </p:nvSpPr>
        <p:spPr>
          <a:xfrm>
            <a:off x="69215" y="1325880"/>
            <a:ext cx="9617075" cy="3907790"/>
          </a:xfrm>
          <a:prstGeom prst="rect">
            <a:avLst/>
          </a:prstGeom>
          <a:noFill/>
        </p:spPr>
        <p:txBody>
          <a:bodyPr wrap="square" rtlCol="0" anchor="t">
            <a:spAutoFit/>
          </a:bodyPr>
          <a:p>
            <a:r>
              <a:rPr lang="ru-RU" altLang="en-US" sz="2000" b="1"/>
              <a:t>Критерии воспроизводимого исследования</a:t>
            </a:r>
            <a:endParaRPr lang="ru-RU" altLang="en-US" sz="2000"/>
          </a:p>
          <a:p>
            <a:r>
              <a:rPr lang="ru-RU" altLang="en-US" sz="2000"/>
              <a:t>1. Исходные данные (raw data) доступны любому читателю-потребителю (в идеале,</a:t>
            </a:r>
            <a:endParaRPr lang="ru-RU" altLang="en-US" sz="2000"/>
          </a:p>
          <a:p>
            <a:r>
              <a:rPr lang="ru-RU" altLang="en-US" sz="2000"/>
              <a:t>публично доступны). </a:t>
            </a:r>
            <a:endParaRPr lang="ru-RU" altLang="en-US" sz="2000"/>
          </a:p>
          <a:p>
            <a:r>
              <a:rPr lang="ru-RU" altLang="en-US" sz="2000"/>
              <a:t>2. Все методы анализа полностью описаны.</a:t>
            </a:r>
            <a:endParaRPr lang="ru-RU" altLang="en-US" sz="2000"/>
          </a:p>
          <a:p>
            <a:r>
              <a:rPr lang="ru-RU" altLang="en-US" sz="2000"/>
              <a:t>3. Весь процесс анализа исходных данных (от чтения базы данных до финального результата) полностью описан и сохранен в виде некоторого текста (кода анализа).</a:t>
            </a:r>
            <a:endParaRPr lang="ru-RU" altLang="en-US" sz="2000"/>
          </a:p>
          <a:p>
            <a:endParaRPr lang="ru-RU" altLang="en-US" sz="2000"/>
          </a:p>
          <a:p>
            <a:r>
              <a:rPr lang="ru-RU" altLang="en-US" sz="2000"/>
              <a:t>Лучшее средство для представления своих результатов, как воспроизводимого исследования, — это использование методов «</a:t>
            </a:r>
            <a:r>
              <a:rPr lang="ru-RU" altLang="en-US" sz="2000" b="1"/>
              <a:t>литературного программирования</a:t>
            </a:r>
            <a:r>
              <a:rPr lang="ru-RU" altLang="en-US" sz="2000"/>
              <a:t>».</a:t>
            </a:r>
            <a:endParaRPr lang="ru-RU" altLang="en-US" sz="2000"/>
          </a:p>
          <a:p>
            <a:endParaRPr lang="ru-RU" altLang="en-US" sz="2000"/>
          </a:p>
          <a:p>
            <a:r>
              <a:rPr lang="ru-RU" altLang="en-US" sz="2000"/>
              <a:t>Наиболее разработанная система литературного программирования</a:t>
            </a:r>
            <a:r>
              <a:rPr lang="en-US" altLang="ru-RU" sz="2000"/>
              <a:t>:</a:t>
            </a:r>
            <a:r>
              <a:rPr lang="ru-RU" altLang="en-US" sz="2000"/>
              <a:t> </a:t>
            </a:r>
            <a:endParaRPr lang="ru-RU" altLang="en-US" sz="2000"/>
          </a:p>
          <a:p>
            <a:r>
              <a:rPr lang="ru-RU" altLang="en-US" sz="2800"/>
              <a:t>язык </a:t>
            </a:r>
            <a:r>
              <a:rPr lang="en-US" altLang="en-US" sz="2800" b="1"/>
              <a:t>R Markdown</a:t>
            </a:r>
            <a:r>
              <a:rPr lang="ru-RU" altLang="en-US" sz="2800" b="1"/>
              <a:t> </a:t>
            </a:r>
            <a:endParaRPr lang="ru-RU" altLang="en-US" sz="2800" b="1"/>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Замещающее содержимое 2"/>
          <p:cNvPicPr>
            <a:picLocks noChangeAspect="1"/>
          </p:cNvPicPr>
          <p:nvPr>
            <p:ph sz="quarter" idx="13"/>
          </p:nvPr>
        </p:nvPicPr>
        <p:blipFill>
          <a:blip r:embed="rId1"/>
          <a:srcRect l="8534" t="12668" r="2570" b="11012"/>
          <a:stretch>
            <a:fillRect/>
          </a:stretch>
        </p:blipFill>
        <p:spPr>
          <a:xfrm>
            <a:off x="5045075" y="1913255"/>
            <a:ext cx="6936740" cy="3350260"/>
          </a:xfrm>
          <a:prstGeom prst="rect">
            <a:avLst/>
          </a:prstGeom>
          <a:ln w="12700" cmpd="sng">
            <a:solidFill>
              <a:schemeClr val="accent1">
                <a:shade val="50000"/>
              </a:schemeClr>
            </a:solidFill>
            <a:prstDash val="solid"/>
          </a:ln>
        </p:spPr>
      </p:pic>
      <p:sp>
        <p:nvSpPr>
          <p:cNvPr id="4" name="Заголовок 3"/>
          <p:cNvSpPr>
            <a:spLocks noGrp="1"/>
          </p:cNvSpPr>
          <p:nvPr>
            <p:ph type="title"/>
          </p:nvPr>
        </p:nvSpPr>
        <p:spPr>
          <a:xfrm>
            <a:off x="0" y="0"/>
            <a:ext cx="11878310" cy="1087755"/>
          </a:xfrm>
        </p:spPr>
        <p:txBody>
          <a:bodyPr>
            <a:normAutofit fontScale="90000"/>
          </a:bodyPr>
          <a:p>
            <a:pPr algn="l"/>
            <a:r>
              <a:rPr lang="ru-RU" altLang="en-US" sz="3600" b="1"/>
              <a:t>Онлайн курсы от СПбГУ на платформе </a:t>
            </a:r>
            <a:br>
              <a:rPr lang="ru-RU" altLang="en-US" sz="3600" b="1"/>
            </a:br>
            <a:r>
              <a:rPr lang="ru-RU" altLang="en-US" sz="3600" b="1"/>
              <a:t>«Открытое образование»</a:t>
            </a:r>
            <a:endParaRPr lang="ru-RU" altLang="en-US" sz="3600" b="1"/>
          </a:p>
        </p:txBody>
      </p:sp>
      <p:sp>
        <p:nvSpPr>
          <p:cNvPr id="5" name="Текстовое поле 4"/>
          <p:cNvSpPr txBox="1"/>
          <p:nvPr/>
        </p:nvSpPr>
        <p:spPr>
          <a:xfrm>
            <a:off x="160655" y="1913255"/>
            <a:ext cx="4710430" cy="2676525"/>
          </a:xfrm>
          <a:prstGeom prst="rect">
            <a:avLst/>
          </a:prstGeom>
          <a:noFill/>
        </p:spPr>
        <p:txBody>
          <a:bodyPr wrap="square" rtlCol="0">
            <a:spAutoFit/>
          </a:bodyPr>
          <a:p>
            <a:pPr marL="285750" indent="-285750">
              <a:buFont typeface="Arial" panose="020B0604020202020204" pitchFamily="34" charset="0"/>
              <a:buChar char="•"/>
            </a:pPr>
            <a:r>
              <a:rPr lang="ru-RU" altLang="en-US" sz="2400"/>
              <a:t>Знакомство с </a:t>
            </a:r>
            <a:r>
              <a:rPr lang="en-US" altLang="en-US" sz="2400"/>
              <a:t>R </a:t>
            </a:r>
            <a:r>
              <a:rPr lang="ru-RU" altLang="en-US" sz="2400"/>
              <a:t>и базовая статистика</a:t>
            </a:r>
            <a:endParaRPr lang="ru-RU" altLang="en-US" sz="2400"/>
          </a:p>
          <a:p>
            <a:pPr marL="285750" indent="-285750">
              <a:buFont typeface="Arial" panose="020B0604020202020204" pitchFamily="34" charset="0"/>
              <a:buChar char="•"/>
            </a:pPr>
            <a:r>
              <a:rPr lang="ru-RU" altLang="en-US" sz="2400"/>
              <a:t>Линейная регрессия</a:t>
            </a:r>
            <a:endParaRPr lang="ru-RU" altLang="en-US" sz="2400"/>
          </a:p>
          <a:p>
            <a:pPr marL="285750" indent="-285750">
              <a:buFont typeface="Arial" panose="020B0604020202020204" pitchFamily="34" charset="0"/>
              <a:buChar char="•"/>
            </a:pPr>
            <a:r>
              <a:rPr lang="ru-RU" altLang="en-US" sz="2400"/>
              <a:t>Линейные модели с дискретными предикторами</a:t>
            </a:r>
            <a:endParaRPr lang="ru-RU" altLang="en-US" sz="2400"/>
          </a:p>
          <a:p>
            <a:pPr marL="285750" indent="-285750">
              <a:buFont typeface="Arial" panose="020B0604020202020204" pitchFamily="34" charset="0"/>
              <a:buChar char="•"/>
            </a:pPr>
            <a:r>
              <a:rPr lang="ru-RU" altLang="en-US" sz="2400"/>
              <a:t>Обобщенные линейные модели</a:t>
            </a:r>
            <a:endParaRPr lang="ru-RU" altLang="en-US" sz="2400"/>
          </a:p>
          <a:p>
            <a:pPr marL="285750" indent="-285750">
              <a:buFont typeface="Arial" panose="020B0604020202020204" pitchFamily="34" charset="0"/>
              <a:buChar char="•"/>
            </a:pPr>
            <a:r>
              <a:rPr lang="ru-RU" altLang="en-US" sz="2400"/>
              <a:t>Смешанные линейные модели</a:t>
            </a:r>
            <a:endParaRPr lang="ru-RU" altLang="en-US" sz="2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p>
            <a:r>
              <a:rPr lang="ru-RU" altLang="en-US"/>
              <a:t>Спасибо за внимание!</a:t>
            </a:r>
            <a:endParaRPr lang="ru-RU"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p>
            <a:r>
              <a:rPr lang="ru-RU" altLang="en-US"/>
              <a:t>К счастью, есть не только наука....</a:t>
            </a:r>
            <a:endParaRPr lang="ru-RU" altLang="en-US"/>
          </a:p>
        </p:txBody>
      </p:sp>
      <p:sp>
        <p:nvSpPr>
          <p:cNvPr id="3" name="Замещающее содержимое 2"/>
          <p:cNvSpPr>
            <a:spLocks noGrp="1"/>
          </p:cNvSpPr>
          <p:nvPr>
            <p:ph idx="1"/>
          </p:nvPr>
        </p:nvSpPr>
        <p:spPr>
          <a:xfrm>
            <a:off x="647700" y="1409700"/>
            <a:ext cx="10515600" cy="4767580"/>
          </a:xfrm>
        </p:spPr>
        <p:txBody>
          <a:bodyPr/>
          <a:p>
            <a:r>
              <a:rPr lang="ru-RU">
                <a:sym typeface="+mn-ea"/>
              </a:rPr>
              <a:t>В КГПЗ мониторинговые программы играют огромную педагогическую и просветительскую роль</a:t>
            </a:r>
            <a:endParaRPr lang="ru-RU">
              <a:sym typeface="+mn-ea"/>
            </a:endParaRPr>
          </a:p>
          <a:p>
            <a:r>
              <a:rPr lang="ru-RU">
                <a:sym typeface="+mn-ea"/>
              </a:rPr>
              <a:t>Ежегодно в сборе материала принимают участие десятки волонтеров</a:t>
            </a:r>
            <a:endParaRPr lang="ru-RU">
              <a:sym typeface="+mn-ea"/>
            </a:endParaRPr>
          </a:p>
          <a:p>
            <a:r>
              <a:rPr lang="ru-RU">
                <a:sym typeface="+mn-ea"/>
              </a:rPr>
              <a:t>По материалам мониторингов написано около сотни исследовательских работ юннатов.</a:t>
            </a:r>
            <a:endParaRPr lang="ru-RU">
              <a:sym typeface="+mn-ea"/>
            </a:endParaRPr>
          </a:p>
          <a:p>
            <a:r>
              <a:rPr lang="ru-RU">
                <a:sym typeface="+mn-ea"/>
              </a:rPr>
              <a:t>Защищено 3 кандидатских диссертации</a:t>
            </a:r>
            <a:endParaRPr lang="ru-RU">
              <a:sym typeface="+mn-ea"/>
            </a:endParaRPr>
          </a:p>
          <a:p>
            <a:endParaRPr lang="ru-RU">
              <a:sym typeface="+mn-ea"/>
            </a:endParaRPr>
          </a:p>
          <a:p>
            <a:endParaRPr lang="ru-RU"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Замещающая рамка рисунка 3"/>
          <p:cNvPicPr>
            <a:picLocks noChangeAspect="1"/>
          </p:cNvPicPr>
          <p:nvPr>
            <p:ph type="pic" idx="1"/>
          </p:nvPr>
        </p:nvPicPr>
        <p:blipFill>
          <a:blip r:embed="rId1"/>
          <a:srcRect l="27130" t="26572" r="12601" b="7457"/>
          <a:stretch>
            <a:fillRect/>
          </a:stretch>
        </p:blipFill>
        <p:spPr>
          <a:xfrm>
            <a:off x="1599565" y="1172210"/>
            <a:ext cx="8992235" cy="5537200"/>
          </a:xfrm>
          <a:prstGeom prst="rect">
            <a:avLst/>
          </a:prstGeom>
        </p:spPr>
      </p:pic>
      <p:sp>
        <p:nvSpPr>
          <p:cNvPr id="6" name="Заголовок 5"/>
          <p:cNvSpPr>
            <a:spLocks noGrp="1"/>
          </p:cNvSpPr>
          <p:nvPr>
            <p:ph type="title"/>
          </p:nvPr>
        </p:nvSpPr>
        <p:spPr>
          <a:xfrm>
            <a:off x="0" y="0"/>
            <a:ext cx="12192000" cy="1325880"/>
          </a:xfrm>
        </p:spPr>
        <p:txBody>
          <a:bodyPr>
            <a:noAutofit/>
          </a:bodyPr>
          <a:p>
            <a:r>
              <a:rPr lang="ru-RU" altLang="en-US" sz="3200">
                <a:sym typeface="+mn-ea"/>
              </a:rPr>
              <a:t>Сообщества нестабильны. На рубеже 20 и 21 веков произошло существенное изменение структуры сообщества.</a:t>
            </a:r>
            <a:br>
              <a:rPr lang="ru-RU" altLang="en-US" sz="3200"/>
            </a:br>
            <a:endParaRPr lang="ru-RU" altLang="en-US" sz="3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0" y="0"/>
            <a:ext cx="10515600" cy="1325563"/>
          </a:xfrm>
        </p:spPr>
        <p:txBody>
          <a:bodyPr>
            <a:normAutofit/>
          </a:bodyPr>
          <a:p>
            <a:r>
              <a:rPr lang="ru-RU" altLang="en-US"/>
              <a:t>Структура поселений </a:t>
            </a:r>
            <a:r>
              <a:rPr lang="en-US" altLang="en-US" i="1"/>
              <a:t>Mytilus</a:t>
            </a:r>
            <a:r>
              <a:rPr lang="en-US" altLang="en-US"/>
              <a:t> spp. </a:t>
            </a:r>
            <a:endParaRPr lang="ru-RU" altLang="en-US"/>
          </a:p>
        </p:txBody>
      </p:sp>
      <p:pic>
        <p:nvPicPr>
          <p:cNvPr id="4" name="Замещающее содержимое 3"/>
          <p:cNvPicPr>
            <a:picLocks noChangeAspect="1"/>
          </p:cNvPicPr>
          <p:nvPr>
            <p:ph idx="1"/>
          </p:nvPr>
        </p:nvPicPr>
        <p:blipFill>
          <a:blip r:embed="rId1"/>
          <a:srcRect l="21409" t="18444" r="30077" b="17744"/>
          <a:stretch>
            <a:fillRect/>
          </a:stretch>
        </p:blipFill>
        <p:spPr>
          <a:xfrm>
            <a:off x="0" y="1226185"/>
            <a:ext cx="7611110" cy="5631815"/>
          </a:xfrm>
          <a:prstGeom prst="rect">
            <a:avLst/>
          </a:prstGeom>
        </p:spPr>
      </p:pic>
      <p:sp>
        <p:nvSpPr>
          <p:cNvPr id="5" name="Текстовое поле 4"/>
          <p:cNvSpPr txBox="1"/>
          <p:nvPr/>
        </p:nvSpPr>
        <p:spPr>
          <a:xfrm>
            <a:off x="7763510" y="1226185"/>
            <a:ext cx="4429125" cy="3046095"/>
          </a:xfrm>
          <a:prstGeom prst="rect">
            <a:avLst/>
          </a:prstGeom>
          <a:noFill/>
        </p:spPr>
        <p:txBody>
          <a:bodyPr wrap="square" rtlCol="0">
            <a:spAutoFit/>
          </a:bodyPr>
          <a:p>
            <a:pPr marL="342900" indent="-342900">
              <a:buFont typeface="Arial" panose="020B0604020202020204" pitchFamily="34" charset="0"/>
              <a:buChar char="•"/>
            </a:pPr>
            <a:r>
              <a:rPr lang="ru-RU" altLang="ru-RU" sz="2400"/>
              <a:t>Обилие и размерная структура шести мидиевых поселений. </a:t>
            </a:r>
            <a:endParaRPr lang="ru-RU" altLang="ru-RU" sz="2400"/>
          </a:p>
          <a:p>
            <a:pPr marL="342900" indent="-342900">
              <a:buFont typeface="Arial" panose="020B0604020202020204" pitchFamily="34" charset="0"/>
              <a:buChar char="•"/>
            </a:pPr>
            <a:r>
              <a:rPr lang="ru-RU" altLang="ru-RU" sz="2400"/>
              <a:t>Начало наблюдений в одной из точек 19</a:t>
            </a:r>
            <a:r>
              <a:rPr lang="en-US" altLang="ru-RU" sz="2400"/>
              <a:t>88</a:t>
            </a:r>
            <a:r>
              <a:rPr lang="ru-RU" altLang="ru-RU" sz="2400"/>
              <a:t> год.</a:t>
            </a:r>
            <a:endParaRPr lang="ru-RU" altLang="ru-RU" sz="2400"/>
          </a:p>
          <a:p>
            <a:pPr marL="342900" indent="-342900">
              <a:buFont typeface="Arial" panose="020B0604020202020204" pitchFamily="34" charset="0"/>
              <a:buChar char="•"/>
            </a:pPr>
            <a:r>
              <a:rPr lang="ru-RU" altLang="ru-RU" sz="2400"/>
              <a:t>На пяти мидиевых банках, непрерывные наблюдения ведутся с 1997 г.</a:t>
            </a:r>
            <a:endParaRPr lang="ru-RU" altLang="ru-RU" sz="2400"/>
          </a:p>
        </p:txBody>
      </p:sp>
      <p:sp>
        <p:nvSpPr>
          <p:cNvPr id="7" name="Овал 6"/>
          <p:cNvSpPr/>
          <p:nvPr/>
        </p:nvSpPr>
        <p:spPr>
          <a:xfrm>
            <a:off x="4109085" y="219519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8" name="Овал 7"/>
          <p:cNvSpPr/>
          <p:nvPr/>
        </p:nvSpPr>
        <p:spPr>
          <a:xfrm>
            <a:off x="4825365" y="256603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9" name="Овал 8"/>
          <p:cNvSpPr/>
          <p:nvPr/>
        </p:nvSpPr>
        <p:spPr>
          <a:xfrm>
            <a:off x="3651885" y="533463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0" name="Овал 9"/>
          <p:cNvSpPr/>
          <p:nvPr/>
        </p:nvSpPr>
        <p:spPr>
          <a:xfrm>
            <a:off x="3651885" y="552259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1" name="Овал 10"/>
          <p:cNvSpPr/>
          <p:nvPr/>
        </p:nvSpPr>
        <p:spPr>
          <a:xfrm>
            <a:off x="3199765" y="529399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2" name="Овал 11"/>
          <p:cNvSpPr/>
          <p:nvPr/>
        </p:nvSpPr>
        <p:spPr>
          <a:xfrm>
            <a:off x="4112260" y="2322195"/>
            <a:ext cx="112395" cy="11747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pic>
        <p:nvPicPr>
          <p:cNvPr id="14" name="Изображение 13" descr="IMG_1588"/>
          <p:cNvPicPr>
            <a:picLocks noChangeAspect="1"/>
          </p:cNvPicPr>
          <p:nvPr/>
        </p:nvPicPr>
        <p:blipFill>
          <a:blip r:embed="rId2"/>
          <a:stretch>
            <a:fillRect/>
          </a:stretch>
        </p:blipFill>
        <p:spPr>
          <a:xfrm>
            <a:off x="8144510" y="4333240"/>
            <a:ext cx="3366135" cy="252476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Calibri"/>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18340</Words>
  <Application>WPS Presentation</Application>
  <PresentationFormat>宽屏</PresentationFormat>
  <Paragraphs>644</Paragraphs>
  <Slides>73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73</vt:i4>
      </vt:variant>
    </vt:vector>
  </HeadingPairs>
  <TitlesOfParts>
    <vt:vector size="84" baseType="lpstr">
      <vt:lpstr>Arial</vt:lpstr>
      <vt:lpstr>SimSun</vt:lpstr>
      <vt:lpstr>Wingdings</vt:lpstr>
      <vt:lpstr>Calibri Light</vt:lpstr>
      <vt:lpstr>Calibri</vt:lpstr>
      <vt:lpstr>Microsoft YaHei</vt:lpstr>
      <vt:lpstr>Arial Unicode MS</vt:lpstr>
      <vt:lpstr>Monotype Sorts</vt:lpstr>
      <vt:lpstr>Wingdings</vt:lpstr>
      <vt:lpstr>Times New Roman</vt:lpstr>
      <vt:lpstr>Office Theme</vt:lpstr>
      <vt:lpstr>Организация мониторинга гидробиологических систем в Кандалакшском заповеднике: </vt:lpstr>
      <vt:lpstr>PowerPoint 演示文稿</vt:lpstr>
      <vt:lpstr>Мониторинг</vt:lpstr>
      <vt:lpstr>Общее в разных определениях</vt:lpstr>
      <vt:lpstr>Часть 1. Мониторинг гидробиологических систем в Кандалакшском заповеднике и рефлексии по этому поводу  </vt:lpstr>
      <vt:lpstr>PowerPoint 演示文稿</vt:lpstr>
      <vt:lpstr>Донные сообщества Илистой губы о. Горелого</vt:lpstr>
      <vt:lpstr>Сообщества нестабильны. На рубеже 20 и 21 веков произошло существенное изменение структуры сообщества. </vt:lpstr>
      <vt:lpstr>Размерно-возрастная структура Mytilus spp. </vt:lpstr>
      <vt:lpstr>Состав смешанных поселений Mytilus edulis и M.trossulus </vt:lpstr>
      <vt:lpstr>Размерно-возрастная структура Macoma balthica</vt:lpstr>
      <vt:lpstr>Обилие сеголеток и взрослых особей  Semibalanus balanoides</vt:lpstr>
      <vt:lpstr>Обилие и размерно-возрастная структура хищных улиток Amauropsis islandica</vt:lpstr>
      <vt:lpstr>Структура популяций массовых сублиторальных видов в районе прохождения фарватера в Западной Ряжковой Салме</vt:lpstr>
      <vt:lpstr>Соленость, температура воды и воздуха в летние месяцы в Южной губе о. Ряжкова</vt:lpstr>
      <vt:lpstr>PowerPoint 演示文稿</vt:lpstr>
      <vt:lpstr>Другие программы гидробиологического мониторинга на Белом море</vt:lpstr>
      <vt:lpstr>Мониторинг - это очень дорого...</vt:lpstr>
      <vt:lpstr>Зачем?</vt:lpstr>
      <vt:lpstr>Пример фундаментальной ошибки, порожденной неправильной организацией сбора данных</vt:lpstr>
      <vt:lpstr>Пример «административной» ошибки, основанной на недостатке фундаментальных знаний</vt:lpstr>
      <vt:lpstr>Мониторинг, как инструмент отслеживания потенциальных экзогенных воздействий</vt:lpstr>
      <vt:lpstr>Экзогенные vs Эндогенные изменения</vt:lpstr>
      <vt:lpstr>Экзогенные или эндогенные изменения?</vt:lpstr>
      <vt:lpstr>Пример: Динамика структуры популяции брахиопод (Hemithiris psittacea) в районе фарватера в Западной Ряжковой салме</vt:lpstr>
      <vt:lpstr>Принцип 1. Презумпция естественной причины изменений.</vt:lpstr>
      <vt:lpstr>Пример: Изменение биомассы мидий и нитчатых водорослей в мелководном заливе (мониторинг в Илистой губе).</vt:lpstr>
      <vt:lpstr>Как доказать связь изменений с экзогенным воздействием?</vt:lpstr>
      <vt:lpstr>Дизайны наблюдений</vt:lpstr>
      <vt:lpstr>Дизайны наблюдений</vt:lpstr>
      <vt:lpstr>А так ли нужен мониторинг? </vt:lpstr>
      <vt:lpstr>На каком расстоянии друг от друга должны находиться точки наблюдения?</vt:lpstr>
      <vt:lpstr>Немного теории...</vt:lpstr>
      <vt:lpstr>Иерархическая схема действия факторов, регулирующих изменения в морских сообществах (Zajac et al, 1998)</vt:lpstr>
      <vt:lpstr>PowerPoint 演示文稿</vt:lpstr>
      <vt:lpstr>Пространственные и временные масштабы экзогенных воздействий (Zajac et al, 1998)</vt:lpstr>
      <vt:lpstr>Пространственные и временные масштабы экзогенных воздействий (Zajac et al, 1998)</vt:lpstr>
      <vt:lpstr>Следствия из иерархической модели</vt:lpstr>
      <vt:lpstr>Оптимальная схема дизайна мониторинга</vt:lpstr>
      <vt:lpstr>PowerPoint 演示文稿</vt:lpstr>
      <vt:lpstr>PowerPoint 演示文稿</vt:lpstr>
      <vt:lpstr>PowerPoint 演示文稿</vt:lpstr>
      <vt:lpstr>Пример: Синхронное пополнение Semibalanus balanoides на точках, разнесенных на несколько километров</vt:lpstr>
      <vt:lpstr>PowerPoint 演示文稿</vt:lpstr>
      <vt:lpstr>PowerPoint 演示文稿</vt:lpstr>
      <vt:lpstr>PowerPoint 演示文稿</vt:lpstr>
      <vt:lpstr>PowerPoint 演示文稿</vt:lpstr>
      <vt:lpstr>Проблема объяснения</vt:lpstr>
      <vt:lpstr>Корреляция временных рядов</vt:lpstr>
      <vt:lpstr>Ключевые методы, необходимые для анализа результатов мониторинга </vt:lpstr>
      <vt:lpstr>Проблема остановки мониторинга</vt:lpstr>
      <vt:lpstr>Дилемма:</vt:lpstr>
      <vt:lpstr>Пока не изобрели машину времени...</vt:lpstr>
      <vt:lpstr>Принцип 8. Не надо ничего выбрасывать!</vt:lpstr>
      <vt:lpstr>PowerPoint 演示文稿</vt:lpstr>
      <vt:lpstr>Memento mori: проблема трансфера мониторинга </vt:lpstr>
      <vt:lpstr>Многие программы начинались энтузиастами, но будут ли энтузиастами их последователи?</vt:lpstr>
      <vt:lpstr>Часть 2. О базах данных и Летописи природы</vt:lpstr>
      <vt:lpstr>Опрятные данные (tidy data) </vt:lpstr>
      <vt:lpstr>Широкий формат</vt:lpstr>
      <vt:lpstr>Длинный формат</vt:lpstr>
      <vt:lpstr>Блеск и нищета Excel Основные ошибки при набивке данных в электронные таблицы </vt:lpstr>
      <vt:lpstr>Структура простейшей базы данных</vt:lpstr>
      <vt:lpstr>Самое главное в оформлении простейшей базы данных</vt:lpstr>
      <vt:lpstr>Нарушение принципа «один тип данных - одна колонка»</vt:lpstr>
      <vt:lpstr>Отсутствие стандартизации в записях </vt:lpstr>
      <vt:lpstr>Нарушение принципа «атомарности» ячейки</vt:lpstr>
      <vt:lpstr>Мечты о Летописи природы</vt:lpstr>
      <vt:lpstr>Летопись природы, как бумажный аватар базы данных мониторингов</vt:lpstr>
      <vt:lpstr>Воспроизводимое исследование (Reproducible research)</vt:lpstr>
      <vt:lpstr>Воспроизводимое исследование (Reproducible research)</vt:lpstr>
      <vt:lpstr>Спасибо за внимание!</vt:lpstr>
      <vt:lpstr>К счастью, есть не только наука....</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google1599737165</cp:lastModifiedBy>
  <cp:revision>19</cp:revision>
  <dcterms:created xsi:type="dcterms:W3CDTF">2023-04-04T08:06:00Z</dcterms:created>
  <dcterms:modified xsi:type="dcterms:W3CDTF">2023-04-11T15:51:17Z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1049-11.2.0.11516</vt:lpwstr>
  </property>
  <property fmtid="{D5CDD505-2E9C-101B-9397-08002B2CF9AE}" pid="3" name="ICV">
    <vt:lpwstr>6A242F7ED98F49B5B7678B03BC99F118</vt:lpwstr>
  </property>
</Properties>
</file>